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258" r:id="rId3"/>
    <p:sldId id="259" r:id="rId4"/>
    <p:sldId id="260" r:id="rId5"/>
    <p:sldId id="261" r:id="rId6"/>
    <p:sldId id="262" r:id="rId7"/>
    <p:sldId id="263" r:id="rId8"/>
    <p:sldId id="264" r:id="rId9"/>
    <p:sldId id="265" r:id="rId10"/>
    <p:sldId id="266" r:id="rId11"/>
    <p:sldId id="302" r:id="rId12"/>
    <p:sldId id="303" r:id="rId13"/>
    <p:sldId id="304" r:id="rId14"/>
    <p:sldId id="309" r:id="rId15"/>
    <p:sldId id="305" r:id="rId16"/>
    <p:sldId id="306" r:id="rId17"/>
    <p:sldId id="307" r:id="rId18"/>
    <p:sldId id="269" r:id="rId19"/>
    <p:sldId id="308" r:id="rId20"/>
    <p:sldId id="310" r:id="rId21"/>
    <p:sldId id="311" r:id="rId22"/>
    <p:sldId id="312" r:id="rId23"/>
    <p:sldId id="313" r:id="rId24"/>
    <p:sldId id="314" r:id="rId25"/>
    <p:sldId id="278" r:id="rId26"/>
    <p:sldId id="315" r:id="rId27"/>
    <p:sldId id="316" r:id="rId28"/>
    <p:sldId id="317" r:id="rId29"/>
    <p:sldId id="318" r:id="rId30"/>
    <p:sldId id="319" r:id="rId31"/>
    <p:sldId id="320" r:id="rId32"/>
    <p:sldId id="293" r:id="rId33"/>
    <p:sldId id="294" r:id="rId34"/>
    <p:sldId id="295" r:id="rId35"/>
    <p:sldId id="297" r:id="rId36"/>
    <p:sldId id="321" r:id="rId37"/>
    <p:sldId id="324" r:id="rId38"/>
    <p:sldId id="325" r:id="rId39"/>
    <p:sldId id="326" r:id="rId40"/>
    <p:sldId id="327" r:id="rId41"/>
    <p:sldId id="328" r:id="rId42"/>
    <p:sldId id="329" r:id="rId43"/>
    <p:sldId id="298" r:id="rId44"/>
    <p:sldId id="330" r:id="rId45"/>
    <p:sldId id="331" r:id="rId46"/>
    <p:sldId id="332" r:id="rId47"/>
    <p:sldId id="333"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snapToObjects="1">
      <p:cViewPr varScale="1">
        <p:scale>
          <a:sx n="99" d="100"/>
          <a:sy n="99" d="100"/>
        </p:scale>
        <p:origin x="192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99191A-BC5D-9541-A887-198134CD4895}" type="datetimeFigureOut">
              <a:rPr lang="en-US" smtClean="0"/>
              <a:t>11/11/2014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8028FD-19F7-0746-8777-AF3D76939092}" type="slidenum">
              <a:rPr lang="en-US" smtClean="0"/>
              <a:t>‹#›</a:t>
            </a:fld>
            <a:endParaRPr lang="en-US"/>
          </a:p>
        </p:txBody>
      </p:sp>
    </p:spTree>
    <p:extLst>
      <p:ext uri="{BB962C8B-B14F-4D97-AF65-F5344CB8AC3E}">
        <p14:creationId xmlns:p14="http://schemas.microsoft.com/office/powerpoint/2010/main" val="19823191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18</a:t>
            </a:fld>
            <a:endParaRPr lang="en-US"/>
          </a:p>
        </p:txBody>
      </p:sp>
    </p:spTree>
    <p:extLst>
      <p:ext uri="{BB962C8B-B14F-4D97-AF65-F5344CB8AC3E}">
        <p14:creationId xmlns:p14="http://schemas.microsoft.com/office/powerpoint/2010/main" val="78545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010C94-8624-AB46-86FD-E315F2751801}" type="slidenum">
              <a:rPr lang="en-US" smtClean="0"/>
              <a:t>46</a:t>
            </a:fld>
            <a:endParaRPr lang="en-US"/>
          </a:p>
        </p:txBody>
      </p:sp>
    </p:spTree>
    <p:extLst>
      <p:ext uri="{BB962C8B-B14F-4D97-AF65-F5344CB8AC3E}">
        <p14:creationId xmlns:p14="http://schemas.microsoft.com/office/powerpoint/2010/main" val="352657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5F656B-8E65-3943-8EB3-6BBD4AE5F03C}"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202505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F656B-8E65-3943-8EB3-6BBD4AE5F03C}"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408031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F656B-8E65-3943-8EB3-6BBD4AE5F03C}"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1835469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F656B-8E65-3943-8EB3-6BBD4AE5F03C}"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343268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5F656B-8E65-3943-8EB3-6BBD4AE5F03C}"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1654050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5F656B-8E65-3943-8EB3-6BBD4AE5F03C}" type="datetimeFigureOut">
              <a:rPr lang="en-US" smtClean="0"/>
              <a:t>11/11/2014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216046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5F656B-8E65-3943-8EB3-6BBD4AE5F03C}" type="datetimeFigureOut">
              <a:rPr lang="en-US" smtClean="0"/>
              <a:t>11/11/2014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4932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5F656B-8E65-3943-8EB3-6BBD4AE5F03C}" type="datetimeFigureOut">
              <a:rPr lang="en-US" smtClean="0"/>
              <a:t>11/11/2014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126208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F656B-8E65-3943-8EB3-6BBD4AE5F03C}" type="datetimeFigureOut">
              <a:rPr lang="en-US" smtClean="0"/>
              <a:t>11/11/2014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248664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5F656B-8E65-3943-8EB3-6BBD4AE5F03C}" type="datetimeFigureOut">
              <a:rPr lang="en-US" smtClean="0"/>
              <a:t>11/11/2014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4125913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5F656B-8E65-3943-8EB3-6BBD4AE5F03C}" type="datetimeFigureOut">
              <a:rPr lang="en-US" smtClean="0"/>
              <a:t>11/11/2014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828A9-9F1B-3A46-8C5B-29A640CA1208}" type="slidenum">
              <a:rPr lang="en-US" smtClean="0"/>
              <a:t>‹#›</a:t>
            </a:fld>
            <a:endParaRPr lang="en-US"/>
          </a:p>
        </p:txBody>
      </p:sp>
    </p:spTree>
    <p:extLst>
      <p:ext uri="{BB962C8B-B14F-4D97-AF65-F5344CB8AC3E}">
        <p14:creationId xmlns:p14="http://schemas.microsoft.com/office/powerpoint/2010/main" val="174537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F656B-8E65-3943-8EB3-6BBD4AE5F03C}" type="datetimeFigureOut">
              <a:rPr lang="en-US" smtClean="0"/>
              <a:t>11/11/2014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828A9-9F1B-3A46-8C5B-29A640CA1208}" type="slidenum">
              <a:rPr lang="en-US" smtClean="0"/>
              <a:t>‹#›</a:t>
            </a:fld>
            <a:endParaRPr lang="en-US"/>
          </a:p>
        </p:txBody>
      </p:sp>
    </p:spTree>
    <p:extLst>
      <p:ext uri="{BB962C8B-B14F-4D97-AF65-F5344CB8AC3E}">
        <p14:creationId xmlns:p14="http://schemas.microsoft.com/office/powerpoint/2010/main" val="442754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7.emf"/><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4.emf"/><Relationship Id="rId4" Type="http://schemas.openxmlformats.org/officeDocument/2006/relationships/oleObject" Target="../embeddings/oleObject11.bin"/><Relationship Id="rId9"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wmf"/><Relationship Id="rId5" Type="http://schemas.openxmlformats.org/officeDocument/2006/relationships/oleObject" Target="../embeddings/oleObject15.bin"/><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wmf"/><Relationship Id="rId5" Type="http://schemas.openxmlformats.org/officeDocument/2006/relationships/oleObject" Target="../embeddings/oleObject17.bin"/><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8.wmf"/></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slideLayout" Target="../slideLayouts/slideLayout2.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10" Type="http://schemas.openxmlformats.org/officeDocument/2006/relationships/image" Target="../media/image6.wmf"/><Relationship Id="rId4" Type="http://schemas.openxmlformats.org/officeDocument/2006/relationships/image" Target="../media/image7.png"/><Relationship Id="rId9"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143000"/>
          </a:xfrm>
        </p:spPr>
        <p:txBody>
          <a:bodyPr/>
          <a:lstStyle/>
          <a:p>
            <a:r>
              <a:rPr lang="en-US" dirty="0" smtClean="0"/>
              <a:t>Introduction</a:t>
            </a:r>
            <a:endParaRPr lang="en-US" dirty="0"/>
          </a:p>
        </p:txBody>
      </p:sp>
      <p:sp>
        <p:nvSpPr>
          <p:cNvPr id="5" name="Content Placeholder 4"/>
          <p:cNvSpPr>
            <a:spLocks noGrp="1"/>
          </p:cNvSpPr>
          <p:nvPr>
            <p:ph idx="1"/>
          </p:nvPr>
        </p:nvSpPr>
        <p:spPr>
          <a:xfrm>
            <a:off x="381000" y="685800"/>
            <a:ext cx="8229600" cy="5791200"/>
          </a:xfrm>
        </p:spPr>
        <p:txBody>
          <a:bodyPr>
            <a:normAutofit lnSpcReduction="10000"/>
          </a:bodyPr>
          <a:lstStyle/>
          <a:p>
            <a:r>
              <a:rPr lang="en-US" dirty="0" smtClean="0"/>
              <a:t>The reduced QR </a:t>
            </a:r>
            <a:r>
              <a:rPr lang="en-US" dirty="0"/>
              <a:t>decomposition of an arbitrary </a:t>
            </a:r>
            <a:r>
              <a:rPr lang="en-US" i="1" dirty="0"/>
              <a:t>m × n</a:t>
            </a:r>
            <a:r>
              <a:rPr lang="en-US" dirty="0"/>
              <a:t> matrix, </a:t>
            </a:r>
            <a:r>
              <a:rPr lang="en-US" i="1" dirty="0"/>
              <a:t>m ≥ n</a:t>
            </a:r>
            <a:r>
              <a:rPr lang="en-US" dirty="0"/>
              <a:t> , into a product of </a:t>
            </a:r>
            <a:r>
              <a:rPr lang="en-US" dirty="0" smtClean="0"/>
              <a:t>an</a:t>
            </a:r>
            <a:br>
              <a:rPr lang="en-US" dirty="0" smtClean="0"/>
            </a:br>
            <a:r>
              <a:rPr lang="en-US" i="1" dirty="0" smtClean="0"/>
              <a:t>m </a:t>
            </a:r>
            <a:r>
              <a:rPr lang="en-US" i="1" dirty="0"/>
              <a:t>× n</a:t>
            </a:r>
            <a:r>
              <a:rPr lang="en-US" dirty="0"/>
              <a:t> matrix </a:t>
            </a:r>
            <a:r>
              <a:rPr lang="en-US" i="1" dirty="0"/>
              <a:t>Q</a:t>
            </a:r>
            <a:r>
              <a:rPr lang="en-US" dirty="0"/>
              <a:t> with orthonormal columns and an </a:t>
            </a:r>
            <a:r>
              <a:rPr lang="en-US" i="1" dirty="0"/>
              <a:t>n × n</a:t>
            </a:r>
            <a:r>
              <a:rPr lang="en-US" dirty="0"/>
              <a:t> upper triangular matrix </a:t>
            </a:r>
            <a:r>
              <a:rPr lang="en-US" i="1" dirty="0"/>
              <a:t>R</a:t>
            </a:r>
            <a:r>
              <a:rPr lang="en-US" dirty="0"/>
              <a:t> such </a:t>
            </a:r>
            <a:r>
              <a:rPr lang="en-US" dirty="0" smtClean="0"/>
              <a:t>that</a:t>
            </a:r>
            <a:br>
              <a:rPr lang="en-US" dirty="0" smtClean="0"/>
            </a:br>
            <a:r>
              <a:rPr lang="en-US" i="1" dirty="0" smtClean="0"/>
              <a:t>A = QR</a:t>
            </a:r>
            <a:r>
              <a:rPr lang="en-US" dirty="0" smtClean="0"/>
              <a:t> can be done using </a:t>
            </a:r>
            <a:r>
              <a:rPr lang="en-US" dirty="0"/>
              <a:t>the Gram-Schmidt classical </a:t>
            </a:r>
            <a:r>
              <a:rPr lang="en-US" dirty="0" smtClean="0"/>
              <a:t>(CGS) and </a:t>
            </a:r>
            <a:r>
              <a:rPr lang="en-US" dirty="0"/>
              <a:t>modified </a:t>
            </a:r>
            <a:r>
              <a:rPr lang="en-US" dirty="0" smtClean="0"/>
              <a:t>algorithms (MGS). The </a:t>
            </a:r>
            <a:r>
              <a:rPr lang="en-US" dirty="0"/>
              <a:t>solution of least-squares problems </a:t>
            </a:r>
            <a:r>
              <a:rPr lang="en-US" dirty="0" smtClean="0"/>
              <a:t>often uses the </a:t>
            </a:r>
            <a:r>
              <a:rPr lang="en-US" dirty="0"/>
              <a:t>QR decomposition, and the decomposition plays a very important role in eigenvalue computation. We must be able compute it </a:t>
            </a:r>
            <a:r>
              <a:rPr lang="en-US" dirty="0" smtClean="0"/>
              <a:t>accurately, and Gram-Schmidt is not as effective as some other algorithms. </a:t>
            </a:r>
            <a:endParaRPr lang="en-US" dirty="0"/>
          </a:p>
        </p:txBody>
      </p:sp>
    </p:spTree>
    <p:extLst>
      <p:ext uri="{BB962C8B-B14F-4D97-AF65-F5344CB8AC3E}">
        <p14:creationId xmlns:p14="http://schemas.microsoft.com/office/powerpoint/2010/main" val="576538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Zeroing a Particular Entry in a Vector using a Givens Rotation</a:t>
            </a:r>
            <a:endParaRPr lang="en-US" dirty="0"/>
          </a:p>
        </p:txBody>
      </p:sp>
      <p:sp>
        <p:nvSpPr>
          <p:cNvPr id="3" name="Content Placeholder 2"/>
          <p:cNvSpPr>
            <a:spLocks noGrp="1"/>
          </p:cNvSpPr>
          <p:nvPr>
            <p:ph idx="1"/>
          </p:nvPr>
        </p:nvSpPr>
        <p:spPr>
          <a:xfrm>
            <a:off x="457200" y="1600200"/>
            <a:ext cx="8229600" cy="5414156"/>
          </a:xfrm>
        </p:spPr>
        <p:txBody>
          <a:bodyPr/>
          <a:lstStyle/>
          <a:p>
            <a:r>
              <a:rPr lang="en-US" dirty="0" smtClean="0">
                <a:effectLst/>
              </a:rPr>
              <a:t>Assume we have a vector </a:t>
            </a:r>
            <a:r>
              <a:rPr lang="en-US" i="1" dirty="0" smtClean="0">
                <a:effectLst/>
              </a:rPr>
              <a:t>x</a:t>
            </a:r>
            <a:r>
              <a:rPr lang="en-US" dirty="0" smtClean="0">
                <a:effectLst/>
              </a:rPr>
              <a:t> </a:t>
            </a:r>
            <a:r>
              <a:rPr lang="en-US" i="1" dirty="0" smtClean="0">
                <a:effectLst/>
              </a:rPr>
              <a:t>∈ </a:t>
            </a:r>
            <a:r>
              <a:rPr lang="en-US" i="1" dirty="0" err="1" smtClean="0">
                <a:effectLst/>
              </a:rPr>
              <a:t>R</a:t>
            </a:r>
            <a:r>
              <a:rPr lang="en-US" i="1" baseline="30000" dirty="0" err="1" smtClean="0">
                <a:effectLst/>
              </a:rPr>
              <a:t>n</a:t>
            </a:r>
            <a:r>
              <a:rPr lang="en-US" dirty="0" smtClean="0">
                <a:effectLst/>
              </a:rPr>
              <a:t> and want to zero-out </a:t>
            </a:r>
            <a:r>
              <a:rPr lang="en-US" i="1" dirty="0" err="1" smtClean="0">
                <a:effectLst/>
              </a:rPr>
              <a:t>x</a:t>
            </a:r>
            <a:r>
              <a:rPr lang="en-US" i="1" baseline="-25000" dirty="0" err="1" smtClean="0">
                <a:effectLst/>
              </a:rPr>
              <a:t>j</a:t>
            </a:r>
            <a:r>
              <a:rPr lang="en-US" dirty="0" smtClean="0">
                <a:effectLst/>
              </a:rPr>
              <a:t> ,j&gt;1 , as illustrated.</a:t>
            </a:r>
          </a:p>
          <a:p>
            <a:endParaRPr lang="en-US" dirty="0"/>
          </a:p>
          <a:p>
            <a:endParaRPr lang="en-US" dirty="0" smtClean="0"/>
          </a:p>
          <a:p>
            <a:endParaRPr lang="en-US" dirty="0"/>
          </a:p>
          <a:p>
            <a:r>
              <a:rPr lang="en-US" dirty="0" smtClean="0"/>
              <a:t>Determine the values of </a:t>
            </a:r>
            <a:r>
              <a:rPr lang="en-US" i="1" dirty="0" err="1" smtClean="0"/>
              <a:t>i</a:t>
            </a:r>
            <a:r>
              <a:rPr lang="en-US" i="1" dirty="0" smtClean="0"/>
              <a:t>,</a:t>
            </a:r>
            <a:r>
              <a:rPr lang="en-US" dirty="0" smtClean="0"/>
              <a:t> </a:t>
            </a:r>
            <a:r>
              <a:rPr lang="en-US" i="1" dirty="0" smtClean="0"/>
              <a:t>j</a:t>
            </a:r>
            <a:r>
              <a:rPr lang="en-US" dirty="0" smtClean="0"/>
              <a:t>, </a:t>
            </a:r>
            <a:r>
              <a:rPr lang="en-US" i="1" dirty="0" smtClean="0"/>
              <a:t>c</a:t>
            </a:r>
            <a:r>
              <a:rPr lang="en-US" dirty="0" smtClean="0"/>
              <a:t>, and </a:t>
            </a:r>
            <a:r>
              <a:rPr lang="en-US" i="1" dirty="0" smtClean="0"/>
              <a:t>s</a:t>
            </a:r>
            <a:r>
              <a:rPr lang="en-US" dirty="0" smtClean="0"/>
              <a:t> to use, and then form the Givens matrix by inserting </a:t>
            </a:r>
            <a:r>
              <a:rPr lang="en-US" i="1" dirty="0" smtClean="0"/>
              <a:t>c</a:t>
            </a:r>
            <a:r>
              <a:rPr lang="en-US" dirty="0" smtClean="0"/>
              <a:t> in locations </a:t>
            </a:r>
            <a:r>
              <a:rPr lang="en-US" i="1" dirty="0" smtClean="0"/>
              <a:t>(</a:t>
            </a:r>
            <a:r>
              <a:rPr lang="en-US" i="1" dirty="0" err="1" smtClean="0"/>
              <a:t>i,i</a:t>
            </a:r>
            <a:r>
              <a:rPr lang="en-US" i="1" dirty="0" smtClean="0"/>
              <a:t>)</a:t>
            </a:r>
            <a:r>
              <a:rPr lang="en-US" dirty="0" smtClean="0"/>
              <a:t> and </a:t>
            </a:r>
            <a:r>
              <a:rPr lang="en-US" i="1" dirty="0" smtClean="0"/>
              <a:t>(</a:t>
            </a:r>
            <a:r>
              <a:rPr lang="en-US" i="1" dirty="0" err="1" smtClean="0"/>
              <a:t>j,j</a:t>
            </a:r>
            <a:r>
              <a:rPr lang="en-US" i="1" dirty="0" smtClean="0"/>
              <a:t>)</a:t>
            </a:r>
            <a:r>
              <a:rPr lang="en-US" dirty="0" smtClean="0"/>
              <a:t>, </a:t>
            </a:r>
            <a:r>
              <a:rPr lang="en-US" i="1" dirty="0" smtClean="0"/>
              <a:t>-s</a:t>
            </a:r>
            <a:r>
              <a:rPr lang="en-US" dirty="0" smtClean="0"/>
              <a:t> into location </a:t>
            </a:r>
            <a:r>
              <a:rPr lang="en-US" i="1" dirty="0" smtClean="0"/>
              <a:t>(</a:t>
            </a:r>
            <a:r>
              <a:rPr lang="en-US" i="1" dirty="0" err="1" smtClean="0"/>
              <a:t>j,i</a:t>
            </a:r>
            <a:r>
              <a:rPr lang="en-US" i="1" dirty="0" smtClean="0"/>
              <a:t>)</a:t>
            </a:r>
            <a:r>
              <a:rPr lang="en-US" dirty="0" smtClean="0"/>
              <a:t> and s into position </a:t>
            </a:r>
            <a:r>
              <a:rPr lang="en-US" i="1" dirty="0" smtClean="0"/>
              <a:t>(</a:t>
            </a:r>
            <a:r>
              <a:rPr lang="en-US" i="1" dirty="0" err="1" smtClean="0"/>
              <a:t>i,j</a:t>
            </a:r>
            <a:r>
              <a:rPr lang="en-US" i="1" dirty="0" smtClean="0"/>
              <a:t>)</a:t>
            </a:r>
            <a:r>
              <a:rPr lang="en-US" dirty="0" smtClean="0"/>
              <a:t> of the identity matrix.</a:t>
            </a:r>
            <a:endParaRPr lang="en-US" dirty="0" smtClean="0">
              <a:effectLst/>
            </a:endParaRPr>
          </a:p>
          <a:p>
            <a:pPr marL="0" indent="0">
              <a:buNone/>
            </a:pPr>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65773165"/>
              </p:ext>
            </p:extLst>
          </p:nvPr>
        </p:nvGraphicFramePr>
        <p:xfrm>
          <a:off x="3043370" y="2772454"/>
          <a:ext cx="2546701" cy="1728119"/>
        </p:xfrm>
        <a:graphic>
          <a:graphicData uri="http://schemas.openxmlformats.org/presentationml/2006/ole">
            <mc:AlternateContent xmlns:mc="http://schemas.openxmlformats.org/markup-compatibility/2006">
              <mc:Choice xmlns:v="urn:schemas-microsoft-com:vml" Requires="v">
                <p:oleObj spid="_x0000_s20529" name="Equation" r:id="rId3" imgW="2133600" imgH="1447800" progId="Equation.DSMT4">
                  <p:embed/>
                </p:oleObj>
              </mc:Choice>
              <mc:Fallback>
                <p:oleObj name="Equation" r:id="rId3" imgW="2133600" imgH="1447800" progId="Equation.DSMT4">
                  <p:embed/>
                  <p:pic>
                    <p:nvPicPr>
                      <p:cNvPr id="0" name=""/>
                      <p:cNvPicPr/>
                      <p:nvPr/>
                    </p:nvPicPr>
                    <p:blipFill>
                      <a:blip r:embed="rId4"/>
                      <a:stretch>
                        <a:fillRect/>
                      </a:stretch>
                    </p:blipFill>
                    <p:spPr>
                      <a:xfrm>
                        <a:off x="3043370" y="2772454"/>
                        <a:ext cx="2546701" cy="1728119"/>
                      </a:xfrm>
                      <a:prstGeom prst="rect">
                        <a:avLst/>
                      </a:prstGeom>
                    </p:spPr>
                  </p:pic>
                </p:oleObj>
              </mc:Fallback>
            </mc:AlternateContent>
          </a:graphicData>
        </a:graphic>
      </p:graphicFrame>
    </p:spTree>
    <p:extLst>
      <p:ext uri="{BB962C8B-B14F-4D97-AF65-F5344CB8AC3E}">
        <p14:creationId xmlns:p14="http://schemas.microsoft.com/office/powerpoint/2010/main" val="683613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Zeroing a Particular Entry in a Vector using a Givens Rotation</a:t>
            </a:r>
            <a:endParaRPr lang="en-US" dirty="0"/>
          </a:p>
        </p:txBody>
      </p:sp>
      <p:sp>
        <p:nvSpPr>
          <p:cNvPr id="3" name="Content Placeholder 2"/>
          <p:cNvSpPr>
            <a:spLocks noGrp="1"/>
          </p:cNvSpPr>
          <p:nvPr>
            <p:ph idx="1"/>
          </p:nvPr>
        </p:nvSpPr>
        <p:spPr/>
        <p:txBody>
          <a:bodyPr/>
          <a:lstStyle/>
          <a:p>
            <a:r>
              <a:rPr lang="en-US" dirty="0" smtClean="0"/>
              <a:t>The rotation affects only components </a:t>
            </a:r>
            <a:r>
              <a:rPr lang="en-US" i="1" dirty="0" err="1" smtClean="0"/>
              <a:t>i</a:t>
            </a:r>
            <a:r>
              <a:rPr lang="en-US" dirty="0" smtClean="0"/>
              <a:t> and </a:t>
            </a:r>
            <a:r>
              <a:rPr lang="en-US" i="1" dirty="0" smtClean="0"/>
              <a:t>j</a:t>
            </a:r>
            <a:r>
              <a:rPr lang="en-US" dirty="0" smtClean="0"/>
              <a:t> of </a:t>
            </a:r>
            <a:r>
              <a:rPr lang="en-US" i="1" dirty="0" smtClean="0"/>
              <a:t>x</a:t>
            </a:r>
            <a:r>
              <a:rPr lang="en-US" dirty="0" smtClean="0"/>
              <a:t>, so finding </a:t>
            </a:r>
            <a:r>
              <a:rPr lang="en-US" i="1" dirty="0" smtClean="0"/>
              <a:t>c</a:t>
            </a:r>
            <a:r>
              <a:rPr lang="en-US" dirty="0" smtClean="0"/>
              <a:t> and </a:t>
            </a:r>
            <a:r>
              <a:rPr lang="en-US" i="1" dirty="0" smtClean="0"/>
              <a:t>s</a:t>
            </a:r>
            <a:r>
              <a:rPr lang="en-US" dirty="0" smtClean="0"/>
              <a:t> can be reduced to a two-dimensional problem.</a:t>
            </a:r>
          </a:p>
          <a:p>
            <a:pPr lvl="1">
              <a:buFont typeface="Arial"/>
              <a:buChar char="•"/>
            </a:pPr>
            <a:r>
              <a:rPr lang="en-US" dirty="0" smtClean="0"/>
              <a:t>A two-dimensional rotation matrix has the form</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and rotates        with the product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27846774"/>
              </p:ext>
            </p:extLst>
          </p:nvPr>
        </p:nvGraphicFramePr>
        <p:xfrm>
          <a:off x="3201988" y="3709988"/>
          <a:ext cx="2259012" cy="927100"/>
        </p:xfrm>
        <a:graphic>
          <a:graphicData uri="http://schemas.openxmlformats.org/presentationml/2006/ole">
            <mc:AlternateContent xmlns:mc="http://schemas.openxmlformats.org/markup-compatibility/2006">
              <mc:Choice xmlns:v="urn:schemas-microsoft-com:vml" Requires="v">
                <p:oleObj spid="_x0000_s21652" name="Equation" r:id="rId3" imgW="1206500" imgH="495300" progId="Equation.DSMT4">
                  <p:embed/>
                </p:oleObj>
              </mc:Choice>
              <mc:Fallback>
                <p:oleObj name="Equation" r:id="rId3" imgW="1206500" imgH="495300" progId="Equation.DSMT4">
                  <p:embed/>
                  <p:pic>
                    <p:nvPicPr>
                      <p:cNvPr id="0" name=""/>
                      <p:cNvPicPr/>
                      <p:nvPr/>
                    </p:nvPicPr>
                    <p:blipFill>
                      <a:blip r:embed="rId4"/>
                      <a:stretch>
                        <a:fillRect/>
                      </a:stretch>
                    </p:blipFill>
                    <p:spPr>
                      <a:xfrm>
                        <a:off x="3201988" y="3709988"/>
                        <a:ext cx="2259012" cy="9271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40299193"/>
              </p:ext>
            </p:extLst>
          </p:nvPr>
        </p:nvGraphicFramePr>
        <p:xfrm>
          <a:off x="3111660" y="4910212"/>
          <a:ext cx="419100" cy="520700"/>
        </p:xfrm>
        <a:graphic>
          <a:graphicData uri="http://schemas.openxmlformats.org/presentationml/2006/ole">
            <mc:AlternateContent xmlns:mc="http://schemas.openxmlformats.org/markup-compatibility/2006">
              <mc:Choice xmlns:v="urn:schemas-microsoft-com:vml" Requires="v">
                <p:oleObj spid="_x0000_s21653" name="Equation" r:id="rId5" imgW="419100" imgH="520700" progId="Equation.DSMT4">
                  <p:embed/>
                </p:oleObj>
              </mc:Choice>
              <mc:Fallback>
                <p:oleObj name="Equation" r:id="rId5" imgW="419100" imgH="520700" progId="Equation.DSMT4">
                  <p:embed/>
                  <p:pic>
                    <p:nvPicPr>
                      <p:cNvPr id="0" name=""/>
                      <p:cNvPicPr/>
                      <p:nvPr/>
                    </p:nvPicPr>
                    <p:blipFill>
                      <a:blip r:embed="rId6"/>
                      <a:stretch>
                        <a:fillRect/>
                      </a:stretch>
                    </p:blipFill>
                    <p:spPr>
                      <a:xfrm>
                        <a:off x="3111660" y="4910212"/>
                        <a:ext cx="419100" cy="520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87718030"/>
              </p:ext>
            </p:extLst>
          </p:nvPr>
        </p:nvGraphicFramePr>
        <p:xfrm>
          <a:off x="2725738" y="5605463"/>
          <a:ext cx="2622550" cy="860425"/>
        </p:xfrm>
        <a:graphic>
          <a:graphicData uri="http://schemas.openxmlformats.org/presentationml/2006/ole">
            <mc:AlternateContent xmlns:mc="http://schemas.openxmlformats.org/markup-compatibility/2006">
              <mc:Choice xmlns:v="urn:schemas-microsoft-com:vml" Requires="v">
                <p:oleObj spid="_x0000_s21654" name="Equation" r:id="rId7" imgW="1587500" imgH="520700" progId="Equation.DSMT4">
                  <p:embed/>
                </p:oleObj>
              </mc:Choice>
              <mc:Fallback>
                <p:oleObj name="Equation" r:id="rId7" imgW="1587500" imgH="520700" progId="Equation.DSMT4">
                  <p:embed/>
                  <p:pic>
                    <p:nvPicPr>
                      <p:cNvPr id="0" name=""/>
                      <p:cNvPicPr/>
                      <p:nvPr/>
                    </p:nvPicPr>
                    <p:blipFill>
                      <a:blip r:embed="rId8"/>
                      <a:stretch>
                        <a:fillRect/>
                      </a:stretch>
                    </p:blipFill>
                    <p:spPr>
                      <a:xfrm>
                        <a:off x="2725738" y="5605463"/>
                        <a:ext cx="2622550" cy="860425"/>
                      </a:xfrm>
                      <a:prstGeom prst="rect">
                        <a:avLst/>
                      </a:prstGeom>
                    </p:spPr>
                  </p:pic>
                </p:oleObj>
              </mc:Fallback>
            </mc:AlternateContent>
          </a:graphicData>
        </a:graphic>
      </p:graphicFrame>
    </p:spTree>
    <p:extLst>
      <p:ext uri="{BB962C8B-B14F-4D97-AF65-F5344CB8AC3E}">
        <p14:creationId xmlns:p14="http://schemas.microsoft.com/office/powerpoint/2010/main" val="2747742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Zeroing a Particular Entry in a Vector using a Givens Rotation</a:t>
            </a:r>
            <a:endParaRPr lang="en-US" dirty="0"/>
          </a:p>
        </p:txBody>
      </p:sp>
      <p:sp>
        <p:nvSpPr>
          <p:cNvPr id="5" name="Content Placeholder 4"/>
          <p:cNvSpPr>
            <a:spLocks noGrp="1"/>
          </p:cNvSpPr>
          <p:nvPr>
            <p:ph idx="1"/>
          </p:nvPr>
        </p:nvSpPr>
        <p:spPr>
          <a:xfrm>
            <a:off x="457200" y="1600200"/>
            <a:ext cx="8229600" cy="5135121"/>
          </a:xfrm>
        </p:spPr>
        <p:txBody>
          <a:bodyPr>
            <a:normAutofit/>
          </a:bodyPr>
          <a:lstStyle/>
          <a:p>
            <a:r>
              <a:rPr lang="en-US" dirty="0" smtClean="0"/>
              <a:t>Find </a:t>
            </a:r>
            <a:r>
              <a:rPr lang="en-US" dirty="0" err="1" smtClean="0"/>
              <a:t>θ</a:t>
            </a:r>
            <a:r>
              <a:rPr lang="en-US" dirty="0" smtClean="0"/>
              <a:t> so that the result of forming</a:t>
            </a:r>
            <a:br>
              <a:rPr lang="en-US" dirty="0" smtClean="0"/>
            </a:br>
            <a:r>
              <a:rPr lang="en-US" dirty="0" smtClean="0"/>
              <a:t>is</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We have</a:t>
            </a:r>
            <a:br>
              <a:rPr lang="en-US" dirty="0" smtClean="0"/>
            </a:br>
            <a:r>
              <a:rPr lang="en-US" dirty="0" smtClean="0"/>
              <a:t/>
            </a:r>
            <a:br>
              <a:rPr lang="en-US" dirty="0" smtClean="0"/>
            </a:br>
            <a:r>
              <a:rPr lang="en-US" dirty="0" smtClean="0"/>
              <a:t/>
            </a:r>
            <a:br>
              <a:rPr lang="en-US" dirty="0" smtClean="0"/>
            </a:br>
            <a:r>
              <a:rPr lang="en-US" dirty="0" smtClean="0"/>
              <a:t>so choose</a:t>
            </a:r>
            <a:endParaRPr lang="en-US" dirty="0"/>
          </a:p>
        </p:txBody>
      </p:sp>
      <p:pic>
        <p:nvPicPr>
          <p:cNvPr id="6" name="Content Placeholder 3" descr="f17-02.eps"/>
          <p:cNvPicPr>
            <a:picLocks noChangeAspect="1"/>
          </p:cNvPicPr>
          <p:nvPr/>
        </p:nvPicPr>
        <p:blipFill>
          <a:blip r:embed="rId3">
            <a:extLst>
              <a:ext uri="{28A0092B-C50C-407E-A947-70E740481C1C}">
                <a14:useLocalDpi xmlns:a14="http://schemas.microsoft.com/office/drawing/2010/main" val="0"/>
              </a:ext>
            </a:extLst>
          </a:blip>
          <a:srcRect t="14547" b="14547"/>
          <a:stretch>
            <a:fillRect/>
          </a:stretch>
        </p:blipFill>
        <p:spPr>
          <a:xfrm>
            <a:off x="2179441" y="2268207"/>
            <a:ext cx="4203587" cy="2311811"/>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789058846"/>
              </p:ext>
            </p:extLst>
          </p:nvPr>
        </p:nvGraphicFramePr>
        <p:xfrm>
          <a:off x="6785996" y="1600200"/>
          <a:ext cx="2036066" cy="668007"/>
        </p:xfrm>
        <a:graphic>
          <a:graphicData uri="http://schemas.openxmlformats.org/presentationml/2006/ole">
            <mc:AlternateContent xmlns:mc="http://schemas.openxmlformats.org/markup-compatibility/2006">
              <mc:Choice xmlns:v="urn:schemas-microsoft-com:vml" Requires="v">
                <p:oleObj spid="_x0000_s22673" name="Equation" r:id="rId4" imgW="1587500" imgH="520700" progId="Equation.DSMT4">
                  <p:embed/>
                </p:oleObj>
              </mc:Choice>
              <mc:Fallback>
                <p:oleObj name="Equation" r:id="rId4" imgW="1587500" imgH="520700" progId="Equation.DSMT4">
                  <p:embed/>
                  <p:pic>
                    <p:nvPicPr>
                      <p:cNvPr id="0" name=""/>
                      <p:cNvPicPr/>
                      <p:nvPr/>
                    </p:nvPicPr>
                    <p:blipFill>
                      <a:blip r:embed="rId5"/>
                      <a:stretch>
                        <a:fillRect/>
                      </a:stretch>
                    </p:blipFill>
                    <p:spPr>
                      <a:xfrm>
                        <a:off x="6785996" y="1600200"/>
                        <a:ext cx="2036066" cy="66800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29870539"/>
              </p:ext>
            </p:extLst>
          </p:nvPr>
        </p:nvGraphicFramePr>
        <p:xfrm>
          <a:off x="2103933" y="4945654"/>
          <a:ext cx="4787900" cy="1054100"/>
        </p:xfrm>
        <a:graphic>
          <a:graphicData uri="http://schemas.openxmlformats.org/presentationml/2006/ole">
            <mc:AlternateContent xmlns:mc="http://schemas.openxmlformats.org/markup-compatibility/2006">
              <mc:Choice xmlns:v="urn:schemas-microsoft-com:vml" Requires="v">
                <p:oleObj spid="_x0000_s22674" name="Equation" r:id="rId6" imgW="4787900" imgH="1054100" progId="Equation.DSMT4">
                  <p:embed/>
                </p:oleObj>
              </mc:Choice>
              <mc:Fallback>
                <p:oleObj name="Equation" r:id="rId6" imgW="4787900" imgH="1054100" progId="Equation.DSMT4">
                  <p:embed/>
                  <p:pic>
                    <p:nvPicPr>
                      <p:cNvPr id="0" name=""/>
                      <p:cNvPicPr/>
                      <p:nvPr/>
                    </p:nvPicPr>
                    <p:blipFill>
                      <a:blip r:embed="rId7"/>
                      <a:stretch>
                        <a:fillRect/>
                      </a:stretch>
                    </p:blipFill>
                    <p:spPr>
                      <a:xfrm>
                        <a:off x="2103933" y="4945654"/>
                        <a:ext cx="4787900" cy="1054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99059090"/>
              </p:ext>
            </p:extLst>
          </p:nvPr>
        </p:nvGraphicFramePr>
        <p:xfrm>
          <a:off x="2635032" y="6039050"/>
          <a:ext cx="2638669" cy="677027"/>
        </p:xfrm>
        <a:graphic>
          <a:graphicData uri="http://schemas.openxmlformats.org/presentationml/2006/ole">
            <mc:AlternateContent xmlns:mc="http://schemas.openxmlformats.org/markup-compatibility/2006">
              <mc:Choice xmlns:v="urn:schemas-microsoft-com:vml" Requires="v">
                <p:oleObj spid="_x0000_s22675" name="Equation" r:id="rId8" imgW="1930400" imgH="495300" progId="Equation.DSMT4">
                  <p:embed/>
                </p:oleObj>
              </mc:Choice>
              <mc:Fallback>
                <p:oleObj name="Equation" r:id="rId8" imgW="1930400" imgH="495300" progId="Equation.DSMT4">
                  <p:embed/>
                  <p:pic>
                    <p:nvPicPr>
                      <p:cNvPr id="0" name=""/>
                      <p:cNvPicPr/>
                      <p:nvPr/>
                    </p:nvPicPr>
                    <p:blipFill>
                      <a:blip r:embed="rId9"/>
                      <a:stretch>
                        <a:fillRect/>
                      </a:stretch>
                    </p:blipFill>
                    <p:spPr>
                      <a:xfrm>
                        <a:off x="2635032" y="6039050"/>
                        <a:ext cx="2638669" cy="677027"/>
                      </a:xfrm>
                      <a:prstGeom prst="rect">
                        <a:avLst/>
                      </a:prstGeom>
                    </p:spPr>
                  </p:pic>
                </p:oleObj>
              </mc:Fallback>
            </mc:AlternateContent>
          </a:graphicData>
        </a:graphic>
      </p:graphicFrame>
    </p:spTree>
    <p:extLst>
      <p:ext uri="{BB962C8B-B14F-4D97-AF65-F5344CB8AC3E}">
        <p14:creationId xmlns:p14="http://schemas.microsoft.com/office/powerpoint/2010/main" val="749662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2"/>
            <a:ext cx="8229600" cy="1143000"/>
          </a:xfrm>
        </p:spPr>
        <p:txBody>
          <a:bodyPr>
            <a:normAutofit/>
          </a:bodyPr>
          <a:lstStyle/>
          <a:p>
            <a:r>
              <a:rPr lang="en-US" dirty="0" smtClean="0"/>
              <a:t>Example 2</a:t>
            </a:r>
            <a:endParaRPr lang="en-US" dirty="0"/>
          </a:p>
        </p:txBody>
      </p:sp>
      <p:pic>
        <p:nvPicPr>
          <p:cNvPr id="13" name="Picture 12"/>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84480" y="836533"/>
            <a:ext cx="5373844" cy="5919588"/>
          </a:xfrm>
          <a:prstGeom prst="rect">
            <a:avLst/>
          </a:prstGeom>
        </p:spPr>
      </p:pic>
    </p:spTree>
    <p:extLst>
      <p:ext uri="{BB962C8B-B14F-4D97-AF65-F5344CB8AC3E}">
        <p14:creationId xmlns:p14="http://schemas.microsoft.com/office/powerpoint/2010/main" val="24208484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a More General Givens Rotation</a:t>
            </a:r>
            <a:endParaRPr lang="en-US" dirty="0"/>
          </a:p>
        </p:txBody>
      </p:sp>
      <p:sp>
        <p:nvSpPr>
          <p:cNvPr id="3" name="Content Placeholder 2"/>
          <p:cNvSpPr>
            <a:spLocks noGrp="1"/>
          </p:cNvSpPr>
          <p:nvPr>
            <p:ph idx="1"/>
          </p:nvPr>
        </p:nvSpPr>
        <p:spPr/>
        <p:txBody>
          <a:bodyPr/>
          <a:lstStyle/>
          <a:p>
            <a:r>
              <a:rPr lang="en-US" dirty="0" smtClean="0"/>
              <a:t>Let               Zero-out x</a:t>
            </a:r>
            <a:r>
              <a:rPr lang="en-US" i="1" dirty="0" smtClean="0"/>
              <a:t>(5) </a:t>
            </a:r>
            <a:r>
              <a:rPr lang="en-US" dirty="0" smtClean="0"/>
              <a:t>using indices 2 and 5. </a:t>
            </a:r>
            <a:endParaRPr lang="en-US" dirty="0"/>
          </a:p>
        </p:txBody>
      </p:sp>
      <p:graphicFrame>
        <p:nvGraphicFramePr>
          <p:cNvPr id="4" name="Object 3"/>
          <p:cNvGraphicFramePr>
            <a:graphicFrameLocks noChangeAspect="1"/>
          </p:cNvGraphicFramePr>
          <p:nvPr/>
        </p:nvGraphicFramePr>
        <p:xfrm>
          <a:off x="1600200" y="838200"/>
          <a:ext cx="838200" cy="2374900"/>
        </p:xfrm>
        <a:graphic>
          <a:graphicData uri="http://schemas.openxmlformats.org/presentationml/2006/ole">
            <mc:AlternateContent xmlns:mc="http://schemas.openxmlformats.org/markup-compatibility/2006">
              <mc:Choice xmlns:v="urn:schemas-microsoft-com:vml" Requires="v">
                <p:oleObj spid="_x0000_s23622" name="Equation" r:id="rId3" imgW="838080" imgH="2374560" progId="Equation.3">
                  <p:embed/>
                </p:oleObj>
              </mc:Choice>
              <mc:Fallback>
                <p:oleObj name="Equation" r:id="rId3" imgW="838080" imgH="237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838200"/>
                        <a:ext cx="838200" cy="2374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81000" y="3276600"/>
          <a:ext cx="4800600" cy="2527300"/>
        </p:xfrm>
        <a:graphic>
          <a:graphicData uri="http://schemas.openxmlformats.org/presentationml/2006/ole">
            <mc:AlternateContent xmlns:mc="http://schemas.openxmlformats.org/markup-compatibility/2006">
              <mc:Choice xmlns:v="urn:schemas-microsoft-com:vml" Requires="v">
                <p:oleObj spid="_x0000_s23623" name="Equation" r:id="rId5" imgW="4800600" imgH="2527200" progId="Equation.DSMT4">
                  <p:embed/>
                </p:oleObj>
              </mc:Choice>
              <mc:Fallback>
                <p:oleObj name="Equation" r:id="rId5" imgW="4800600" imgH="252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276600"/>
                        <a:ext cx="4800600" cy="25273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0763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a:t>a Sequence of Zeros in a Vector Using Givens Rotations </a:t>
            </a:r>
          </a:p>
        </p:txBody>
      </p:sp>
      <p:sp>
        <p:nvSpPr>
          <p:cNvPr id="3" name="Content Placeholder 2"/>
          <p:cNvSpPr>
            <a:spLocks noGrp="1"/>
          </p:cNvSpPr>
          <p:nvPr>
            <p:ph idx="1"/>
          </p:nvPr>
        </p:nvSpPr>
        <p:spPr/>
        <p:txBody>
          <a:bodyPr/>
          <a:lstStyle/>
          <a:p>
            <a:r>
              <a:rPr lang="en-US" dirty="0" smtClean="0"/>
              <a:t>Given the vector                            , </a:t>
            </a:r>
            <a:r>
              <a:rPr lang="en-US" dirty="0"/>
              <a:t>use a product of Givens matrices to zero-out the </a:t>
            </a:r>
            <a:r>
              <a:rPr lang="en-US" i="1" dirty="0"/>
              <a:t>n-</a:t>
            </a:r>
            <a:r>
              <a:rPr lang="en-US" i="1" dirty="0" err="1"/>
              <a:t>i</a:t>
            </a:r>
            <a:r>
              <a:rPr lang="en-US" dirty="0"/>
              <a:t> elements of </a:t>
            </a:r>
            <a:r>
              <a:rPr lang="en-US" i="1" dirty="0"/>
              <a:t>x</a:t>
            </a:r>
            <a:r>
              <a:rPr lang="en-US" dirty="0"/>
              <a:t> below entry </a:t>
            </a:r>
            <a:r>
              <a:rPr lang="en-US" i="1" dirty="0" smtClean="0"/>
              <a:t>x</a:t>
            </a:r>
            <a:r>
              <a:rPr lang="en-US" i="1" baseline="-25000" dirty="0" smtClean="0"/>
              <a:t>i</a:t>
            </a:r>
            <a:r>
              <a:rPr lang="en-US" dirty="0" smtClean="0"/>
              <a:t> .</a:t>
            </a:r>
          </a:p>
          <a:p>
            <a:pPr marL="971550" lvl="1" indent="-514350">
              <a:buFont typeface="+mj-lt"/>
              <a:buAutoNum type="arabicPeriod"/>
            </a:pPr>
            <a:r>
              <a:rPr lang="en-US" dirty="0"/>
              <a:t>To zero-out </a:t>
            </a:r>
            <a:r>
              <a:rPr lang="en-US" i="1" dirty="0" err="1" smtClean="0"/>
              <a:t>x</a:t>
            </a:r>
            <a:r>
              <a:rPr lang="en-US" i="1" baseline="-25000" dirty="0" err="1" smtClean="0"/>
              <a:t>i+1</a:t>
            </a:r>
            <a:r>
              <a:rPr lang="en-US" dirty="0" smtClean="0"/>
              <a:t> </a:t>
            </a:r>
            <a:r>
              <a:rPr lang="en-US" dirty="0"/>
              <a:t>, </a:t>
            </a:r>
            <a:r>
              <a:rPr lang="en-US" dirty="0" smtClean="0"/>
              <a:t>compute                               .</a:t>
            </a:r>
          </a:p>
          <a:p>
            <a:pPr marL="971550" lvl="1" indent="-514350">
              <a:buFont typeface="+mj-lt"/>
              <a:buAutoNum type="arabicPeriod"/>
            </a:pPr>
            <a:r>
              <a:rPr lang="en-US" dirty="0"/>
              <a:t>To zero out </a:t>
            </a:r>
            <a:r>
              <a:rPr lang="en-US" i="1" dirty="0" err="1" smtClean="0"/>
              <a:t>x</a:t>
            </a:r>
            <a:r>
              <a:rPr lang="en-US" i="1" baseline="-25000" dirty="0" err="1" smtClean="0"/>
              <a:t>i+2</a:t>
            </a:r>
            <a:r>
              <a:rPr lang="en-US" dirty="0" smtClean="0"/>
              <a:t> </a:t>
            </a:r>
            <a:r>
              <a:rPr lang="en-US" dirty="0"/>
              <a:t>, </a:t>
            </a:r>
            <a:r>
              <a:rPr lang="en-US" dirty="0" smtClean="0"/>
              <a:t>compute                                    .</a:t>
            </a:r>
          </a:p>
          <a:p>
            <a:pPr marL="971550" lvl="1" indent="-514350">
              <a:buFont typeface="+mj-lt"/>
              <a:buAutoNum type="arabicPeriod"/>
            </a:pPr>
            <a:r>
              <a:rPr lang="en-US" dirty="0" smtClean="0"/>
              <a:t>Continue </a:t>
            </a:r>
            <a:r>
              <a:rPr lang="en-US" dirty="0"/>
              <a:t>the process until </a:t>
            </a:r>
            <a:r>
              <a:rPr lang="en-US" dirty="0" smtClean="0"/>
              <a:t>computing</a:t>
            </a:r>
            <a:br>
              <a:rPr lang="en-US" dirty="0" smtClean="0"/>
            </a:br>
            <a:r>
              <a:rPr lang="en-US" dirty="0" smtClean="0"/>
              <a:t>                          . </a:t>
            </a:r>
            <a:endParaRPr lang="en-US" dirty="0"/>
          </a:p>
        </p:txBody>
      </p:sp>
      <mc:AlternateContent xmlns:mc="http://schemas.openxmlformats.org/markup-compatibility/2006" xmlns:a14="http://schemas.microsoft.com/office/drawing/2010/main">
        <mc:Choice Requires="a14">
          <p:sp>
            <p:nvSpPr>
              <p:cNvPr id="7" name="Rectangle 6"/>
              <p:cNvSpPr/>
              <p:nvPr/>
            </p:nvSpPr>
            <p:spPr>
              <a:xfrm>
                <a:off x="3624470" y="1740654"/>
                <a:ext cx="2509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e>
                        <m:sup>
                          <m:r>
                            <a:rPr lang="en-US" i="1">
                              <a:latin typeface="Cambria Math" panose="02040503050406030204" pitchFamily="18" charset="0"/>
                            </a:rPr>
                            <m:t>𝑇</m:t>
                          </m:r>
                        </m:sup>
                      </m:sSup>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624470" y="1740654"/>
                <a:ext cx="2509726" cy="369332"/>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5260229" y="3241693"/>
            <a:ext cx="2459917" cy="446387"/>
          </a:xfrm>
          <a:prstGeom prst="rect">
            <a:avLst/>
          </a:prstGeom>
        </p:spPr>
      </p:pic>
      <p:pic>
        <p:nvPicPr>
          <p:cNvPr id="10" name="Picture 9"/>
          <p:cNvPicPr>
            <a:picLocks noChangeAspect="1"/>
          </p:cNvPicPr>
          <p:nvPr/>
        </p:nvPicPr>
        <p:blipFill>
          <a:blip r:embed="rId4"/>
          <a:stretch>
            <a:fillRect/>
          </a:stretch>
        </p:blipFill>
        <p:spPr>
          <a:xfrm>
            <a:off x="5260229" y="3764020"/>
            <a:ext cx="2812088" cy="447741"/>
          </a:xfrm>
          <a:prstGeom prst="rect">
            <a:avLst/>
          </a:prstGeom>
        </p:spPr>
      </p:pic>
      <p:pic>
        <p:nvPicPr>
          <p:cNvPr id="12" name="Picture 11"/>
          <p:cNvPicPr>
            <a:picLocks noChangeAspect="1"/>
          </p:cNvPicPr>
          <p:nvPr/>
        </p:nvPicPr>
        <p:blipFill>
          <a:blip r:embed="rId5"/>
          <a:stretch>
            <a:fillRect/>
          </a:stretch>
        </p:blipFill>
        <p:spPr>
          <a:xfrm>
            <a:off x="1483655" y="4633613"/>
            <a:ext cx="2140815" cy="447741"/>
          </a:xfrm>
          <a:prstGeom prst="rect">
            <a:avLst/>
          </a:prstGeom>
        </p:spPr>
      </p:pic>
      <p:sp>
        <p:nvSpPr>
          <p:cNvPr id="13" name="TextBox 12"/>
          <p:cNvSpPr txBox="1"/>
          <p:nvPr/>
        </p:nvSpPr>
        <p:spPr>
          <a:xfrm>
            <a:off x="457200" y="5352876"/>
            <a:ext cx="7348678" cy="1200329"/>
          </a:xfrm>
          <a:prstGeom prst="rect">
            <a:avLst/>
          </a:prstGeom>
          <a:noFill/>
          <a:ln>
            <a:solidFill>
              <a:schemeClr val="accent1"/>
            </a:solidFill>
          </a:ln>
        </p:spPr>
        <p:txBody>
          <a:bodyPr wrap="none" rtlCol="0">
            <a:spAutoFit/>
          </a:bodyPr>
          <a:lstStyle/>
          <a:p>
            <a:r>
              <a:rPr lang="en-US" dirty="0" smtClean="0"/>
              <a:t>SUMMARY: The product</a:t>
            </a:r>
            <a:br>
              <a:rPr lang="en-US" dirty="0" smtClean="0"/>
            </a:br>
            <a:r>
              <a:rPr lang="en-US" dirty="0" smtClean="0"/>
              <a:t/>
            </a:r>
            <a:br>
              <a:rPr lang="en-US" dirty="0" smtClean="0"/>
            </a:br>
            <a:r>
              <a:rPr lang="en-US" dirty="0" smtClean="0"/>
              <a:t/>
            </a:r>
            <a:br>
              <a:rPr lang="en-US" dirty="0" smtClean="0"/>
            </a:br>
            <a:r>
              <a:rPr lang="en-US" dirty="0" smtClean="0"/>
              <a:t>transforms x into a vector of the form                                                                    . </a:t>
            </a:r>
            <a:endParaRPr lang="en-US" dirty="0"/>
          </a:p>
        </p:txBody>
      </p:sp>
      <p:pic>
        <p:nvPicPr>
          <p:cNvPr id="14" name="Picture 13"/>
          <p:cNvPicPr>
            <a:picLocks noChangeAspect="1"/>
          </p:cNvPicPr>
          <p:nvPr/>
        </p:nvPicPr>
        <p:blipFill>
          <a:blip r:embed="rId6"/>
          <a:stretch>
            <a:fillRect/>
          </a:stretch>
        </p:blipFill>
        <p:spPr>
          <a:xfrm>
            <a:off x="1464708" y="5734302"/>
            <a:ext cx="5188755" cy="429831"/>
          </a:xfrm>
          <a:prstGeom prst="rect">
            <a:avLst/>
          </a:prstGeom>
        </p:spPr>
      </p:pic>
      <p:pic>
        <p:nvPicPr>
          <p:cNvPr id="15" name="Picture 14"/>
          <p:cNvPicPr>
            <a:picLocks noChangeAspect="1"/>
          </p:cNvPicPr>
          <p:nvPr/>
        </p:nvPicPr>
        <p:blipFill>
          <a:blip r:embed="rId7"/>
          <a:stretch>
            <a:fillRect/>
          </a:stretch>
        </p:blipFill>
        <p:spPr>
          <a:xfrm>
            <a:off x="4120045" y="6097904"/>
            <a:ext cx="3501503" cy="483561"/>
          </a:xfrm>
          <a:prstGeom prst="rect">
            <a:avLst/>
          </a:prstGeom>
        </p:spPr>
      </p:pic>
    </p:spTree>
    <p:extLst>
      <p:ext uri="{BB962C8B-B14F-4D97-AF65-F5344CB8AC3E}">
        <p14:creationId xmlns:p14="http://schemas.microsoft.com/office/powerpoint/2010/main" val="3515944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a:t>
            </a:r>
            <a:endParaRPr lang="en-US" dirty="0"/>
          </a:p>
        </p:txBody>
      </p:sp>
      <p:pic>
        <p:nvPicPr>
          <p:cNvPr id="4" name="Content Placeholder 3"/>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21920" y="1417638"/>
            <a:ext cx="8709660" cy="3604260"/>
          </a:xfrm>
        </p:spPr>
      </p:pic>
    </p:spTree>
    <p:extLst>
      <p:ext uri="{BB962C8B-B14F-4D97-AF65-F5344CB8AC3E}">
        <p14:creationId xmlns:p14="http://schemas.microsoft.com/office/powerpoint/2010/main" val="538540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of a Givens Matrix with a General Matrix</a:t>
            </a:r>
          </a:p>
        </p:txBody>
      </p:sp>
      <p:sp>
        <p:nvSpPr>
          <p:cNvPr id="3" name="Content Placeholder 2"/>
          <p:cNvSpPr>
            <a:spLocks noGrp="1"/>
          </p:cNvSpPr>
          <p:nvPr>
            <p:ph idx="1"/>
          </p:nvPr>
        </p:nvSpPr>
        <p:spPr/>
        <p:txBody>
          <a:bodyPr/>
          <a:lstStyle/>
          <a:p>
            <a:r>
              <a:rPr lang="en-US" dirty="0"/>
              <a:t>If A is an m × n matrix, a huge advantage when dealing with Givens matrices is the fact that you can compute a product </a:t>
            </a:r>
            <a:r>
              <a:rPr lang="en-US" i="1" dirty="0"/>
              <a:t>J( </a:t>
            </a:r>
            <a:r>
              <a:rPr lang="en-US" i="1" dirty="0" err="1"/>
              <a:t>i,j,c,s</a:t>
            </a:r>
            <a:r>
              <a:rPr lang="en-US" i="1" dirty="0"/>
              <a:t> )A </a:t>
            </a:r>
            <a:r>
              <a:rPr lang="en-US" dirty="0"/>
              <a:t>without ever constructing </a:t>
            </a:r>
            <a:r>
              <a:rPr lang="en-US" i="1" dirty="0"/>
              <a:t>J( </a:t>
            </a:r>
            <a:r>
              <a:rPr lang="en-US" i="1" dirty="0" err="1"/>
              <a:t>i,j,c,s</a:t>
            </a:r>
            <a:r>
              <a:rPr lang="en-US" i="1" dirty="0"/>
              <a:t> </a:t>
            </a:r>
            <a:r>
              <a:rPr lang="en-US" i="1" dirty="0" smtClean="0"/>
              <a:t>). </a:t>
            </a:r>
            <a:endParaRPr lang="en-US" i="1" dirty="0"/>
          </a:p>
        </p:txBody>
      </p:sp>
    </p:spTree>
    <p:extLst>
      <p:ext uri="{BB962C8B-B14F-4D97-AF65-F5344CB8AC3E}">
        <p14:creationId xmlns:p14="http://schemas.microsoft.com/office/powerpoint/2010/main" val="4094536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 of a Givens Matrix with a General Matrix</a:t>
            </a:r>
            <a:endParaRPr lang="en-US" dirty="0"/>
          </a:p>
        </p:txBody>
      </p:sp>
      <p:sp>
        <p:nvSpPr>
          <p:cNvPr id="3" name="Content Placeholder 2"/>
          <p:cNvSpPr>
            <a:spLocks noGrp="1"/>
          </p:cNvSpPr>
          <p:nvPr>
            <p:ph idx="1"/>
          </p:nvPr>
        </p:nvSpPr>
        <p:spPr/>
        <p:txBody>
          <a:bodyPr/>
          <a:lstStyle/>
          <a:p>
            <a:r>
              <a:rPr lang="en-US" dirty="0" smtClean="0"/>
              <a:t>Rows </a:t>
            </a:r>
            <a:r>
              <a:rPr lang="en-US" i="1" dirty="0" err="1"/>
              <a:t>i</a:t>
            </a:r>
            <a:r>
              <a:rPr lang="en-US" dirty="0"/>
              <a:t> and </a:t>
            </a:r>
            <a:r>
              <a:rPr lang="en-US" i="1" dirty="0"/>
              <a:t>j</a:t>
            </a:r>
            <a:r>
              <a:rPr lang="en-US" dirty="0"/>
              <a:t> </a:t>
            </a:r>
            <a:r>
              <a:rPr lang="en-US" dirty="0" smtClean="0"/>
              <a:t>of </a:t>
            </a:r>
            <a:r>
              <a:rPr lang="en-US" i="1" dirty="0"/>
              <a:t>J( </a:t>
            </a:r>
            <a:r>
              <a:rPr lang="en-US" i="1" dirty="0" err="1"/>
              <a:t>i,j,c,s</a:t>
            </a:r>
            <a:r>
              <a:rPr lang="en-US" i="1" dirty="0"/>
              <a:t> )A </a:t>
            </a:r>
            <a:r>
              <a:rPr lang="en-US" dirty="0" smtClean="0"/>
              <a:t>, </a:t>
            </a:r>
            <a:r>
              <a:rPr lang="en-US" i="1" dirty="0" err="1"/>
              <a:t>i</a:t>
            </a:r>
            <a:r>
              <a:rPr lang="en-US" i="1" dirty="0"/>
              <a:t>&lt;j</a:t>
            </a:r>
            <a:r>
              <a:rPr lang="en-US" dirty="0"/>
              <a:t> , have the </a:t>
            </a:r>
            <a:r>
              <a:rPr lang="en-US" dirty="0" smtClean="0"/>
              <a:t>form:</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a:t>T</a:t>
            </a:r>
            <a:r>
              <a:rPr lang="en-US" dirty="0" smtClean="0"/>
              <a:t>he </a:t>
            </a:r>
            <a:r>
              <a:rPr lang="en-US" dirty="0"/>
              <a:t>product </a:t>
            </a:r>
            <a:r>
              <a:rPr lang="en-US" i="1" dirty="0"/>
              <a:t>J( </a:t>
            </a:r>
            <a:r>
              <a:rPr lang="en-US" i="1" dirty="0" err="1"/>
              <a:t>i,j,c,s</a:t>
            </a:r>
            <a:r>
              <a:rPr lang="en-US" i="1" dirty="0"/>
              <a:t> )A </a:t>
            </a:r>
            <a:r>
              <a:rPr lang="en-US" dirty="0" smtClean="0"/>
              <a:t>is very </a:t>
            </a:r>
            <a:r>
              <a:rPr lang="en-US" dirty="0"/>
              <a:t>efficient to compute, requiring only </a:t>
            </a:r>
            <a:r>
              <a:rPr lang="en-US" dirty="0" err="1"/>
              <a:t>6</a:t>
            </a:r>
            <a:r>
              <a:rPr lang="en-US" i="1" dirty="0" err="1"/>
              <a:t>n</a:t>
            </a:r>
            <a:r>
              <a:rPr lang="en-US" dirty="0"/>
              <a:t> flops. Just change rows </a:t>
            </a:r>
            <a:r>
              <a:rPr lang="en-US" dirty="0" err="1"/>
              <a:t>i</a:t>
            </a:r>
            <a:r>
              <a:rPr lang="en-US" dirty="0"/>
              <a:t> and j according to </a:t>
            </a:r>
            <a:r>
              <a:rPr lang="en-US" dirty="0" smtClean="0"/>
              <a:t>the equations. </a:t>
            </a:r>
            <a:endParaRPr lang="en-US" dirty="0"/>
          </a:p>
        </p:txBody>
      </p:sp>
      <p:pic>
        <p:nvPicPr>
          <p:cNvPr id="4" name="Picture 3"/>
          <p:cNvPicPr>
            <a:picLocks noChangeAspect="1"/>
          </p:cNvPicPr>
          <p:nvPr/>
        </p:nvPicPr>
        <p:blipFill>
          <a:blip r:embed="rId3"/>
          <a:stretch>
            <a:fillRect/>
          </a:stretch>
        </p:blipFill>
        <p:spPr>
          <a:xfrm>
            <a:off x="1100855" y="2592136"/>
            <a:ext cx="6881299" cy="1217864"/>
          </a:xfrm>
          <a:prstGeom prst="rect">
            <a:avLst/>
          </a:prstGeom>
        </p:spPr>
      </p:pic>
    </p:spTree>
    <p:extLst>
      <p:ext uri="{BB962C8B-B14F-4D97-AF65-F5344CB8AC3E}">
        <p14:creationId xmlns:p14="http://schemas.microsoft.com/office/powerpoint/2010/main" val="3508033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8440" y="226850"/>
            <a:ext cx="8707120" cy="970077"/>
          </a:xfrm>
        </p:spPr>
        <p:txBody>
          <a:bodyPr>
            <a:normAutofit fontScale="90000"/>
          </a:bodyPr>
          <a:lstStyle/>
          <a:p>
            <a:r>
              <a:rPr lang="en-US" dirty="0"/>
              <a:t>Product of a Givens Matrix with a General Matrix</a:t>
            </a:r>
          </a:p>
        </p:txBody>
      </p:sp>
      <p:pic>
        <p:nvPicPr>
          <p:cNvPr id="5" name="Picture 4" descr="TP_tmp.png"/>
          <p:cNvPicPr>
            <a:picLocks noChangeAspect="1"/>
          </p:cNvPicPr>
          <p:nvPr>
            <p:custDataLst>
              <p:tags r:id="rId1"/>
            </p:custDataLst>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90500" y="1727200"/>
            <a:ext cx="8763000" cy="2895600"/>
          </a:xfrm>
          <a:prstGeom prst="rect">
            <a:avLst/>
          </a:prstGeom>
          <a:noFill/>
          <a:extLst>
            <a:ext uri="{909E8E84-426E-40dd-AFC4-6F175D3DCCD1}">
              <a14:hiddenFill xmlns="" xmlns:a14="http://schemas.microsoft.com/office/drawing/2010/main">
                <a:solidFill>
                  <a:scrgbClr r="0" g="0" b="0">
                    <a:alpha val="0"/>
                  </a:scrgbClr>
                </a:solidFill>
              </a14:hiddenFill>
            </a:ext>
          </a:extLst>
        </p:spPr>
      </p:pic>
    </p:spTree>
    <p:extLst>
      <p:ext uri="{BB962C8B-B14F-4D97-AF65-F5344CB8AC3E}">
        <p14:creationId xmlns:p14="http://schemas.microsoft.com/office/powerpoint/2010/main" val="900878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When using CGS, the </a:t>
            </a:r>
            <a:r>
              <a:rPr lang="en-US" dirty="0"/>
              <a:t>columns of </a:t>
            </a:r>
            <a:r>
              <a:rPr lang="en-US" i="1" dirty="0"/>
              <a:t>Q</a:t>
            </a:r>
            <a:r>
              <a:rPr lang="en-US" dirty="0"/>
              <a:t> tend to lose </a:t>
            </a:r>
            <a:r>
              <a:rPr lang="en-US" dirty="0" err="1"/>
              <a:t>orthogonality</a:t>
            </a:r>
            <a:r>
              <a:rPr lang="en-US" dirty="0"/>
              <a:t> in proportion to </a:t>
            </a:r>
            <a:r>
              <a:rPr lang="en-US" i="1" dirty="0" err="1" smtClean="0"/>
              <a:t>κ</a:t>
            </a:r>
            <a:r>
              <a:rPr lang="en-US" i="1" dirty="0" smtClean="0"/>
              <a:t> </a:t>
            </a:r>
            <a:r>
              <a:rPr lang="en-US" i="1" dirty="0"/>
              <a:t>(A</a:t>
            </a:r>
            <a:r>
              <a:rPr lang="en-US" i="1" dirty="0" smtClean="0"/>
              <a:t>)</a:t>
            </a:r>
            <a:r>
              <a:rPr lang="en-US" dirty="0" smtClean="0"/>
              <a:t>, </a:t>
            </a:r>
            <a:r>
              <a:rPr lang="en-US" dirty="0"/>
              <a:t>and MGS can have problems when the matrix </a:t>
            </a:r>
            <a:r>
              <a:rPr lang="en-US" i="1" dirty="0"/>
              <a:t>A</a:t>
            </a:r>
            <a:r>
              <a:rPr lang="en-US" dirty="0"/>
              <a:t> is ill-conditioned</a:t>
            </a:r>
            <a:r>
              <a:rPr lang="en-US" dirty="0" smtClean="0"/>
              <a:t>.</a:t>
            </a:r>
            <a:endParaRPr lang="en-US" dirty="0"/>
          </a:p>
        </p:txBody>
      </p:sp>
    </p:spTree>
    <p:extLst>
      <p:ext uri="{BB962C8B-B14F-4D97-AF65-F5344CB8AC3E}">
        <p14:creationId xmlns:p14="http://schemas.microsoft.com/office/powerpoint/2010/main" val="961021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Zeroing-out </a:t>
            </a:r>
            <a:r>
              <a:rPr lang="en-US" dirty="0"/>
              <a:t>Column Entries in a Matrix Using Givens Rotations </a:t>
            </a:r>
          </a:p>
        </p:txBody>
      </p:sp>
      <p:sp>
        <p:nvSpPr>
          <p:cNvPr id="3" name="Content Placeholder 2"/>
          <p:cNvSpPr>
            <a:spLocks noGrp="1"/>
          </p:cNvSpPr>
          <p:nvPr>
            <p:ph idx="1"/>
          </p:nvPr>
        </p:nvSpPr>
        <p:spPr/>
        <p:txBody>
          <a:bodyPr/>
          <a:lstStyle/>
          <a:p>
            <a:r>
              <a:rPr lang="en-US" dirty="0" smtClean="0"/>
              <a:t>Consider the </a:t>
            </a:r>
            <a:r>
              <a:rPr lang="en-US" dirty="0"/>
              <a:t>problem of computing the product </a:t>
            </a:r>
            <a:r>
              <a:rPr lang="en-US" i="1" dirty="0"/>
              <a:t>J( </a:t>
            </a:r>
            <a:r>
              <a:rPr lang="en-US" i="1" dirty="0" err="1"/>
              <a:t>i,j,c,s</a:t>
            </a:r>
            <a:r>
              <a:rPr lang="en-US" i="1" dirty="0"/>
              <a:t> )</a:t>
            </a:r>
            <a:r>
              <a:rPr lang="en-US" i="1" dirty="0" err="1"/>
              <a:t>A</a:t>
            </a:r>
            <a:r>
              <a:rPr lang="en-US" dirty="0" err="1"/>
              <a:t>,</a:t>
            </a:r>
            <a:r>
              <a:rPr lang="en-US" i="1" dirty="0" err="1"/>
              <a:t>j</a:t>
            </a:r>
            <a:r>
              <a:rPr lang="en-US" i="1" dirty="0"/>
              <a:t>&gt;</a:t>
            </a:r>
            <a:r>
              <a:rPr lang="en-US" i="1" dirty="0" err="1"/>
              <a:t>i</a:t>
            </a:r>
            <a:r>
              <a:rPr lang="en-US" dirty="0"/>
              <a:t>, so that the result will have a zero at index </a:t>
            </a:r>
            <a:r>
              <a:rPr lang="en-US" i="1" dirty="0"/>
              <a:t>( </a:t>
            </a:r>
            <a:r>
              <a:rPr lang="en-US" i="1" dirty="0" err="1"/>
              <a:t>j,i</a:t>
            </a:r>
            <a:r>
              <a:rPr lang="en-US" i="1" dirty="0"/>
              <a:t> </a:t>
            </a:r>
            <a:r>
              <a:rPr lang="en-US" dirty="0"/>
              <a:t>) and only rows </a:t>
            </a:r>
            <a:r>
              <a:rPr lang="en-US" i="1" dirty="0" err="1"/>
              <a:t>i</a:t>
            </a:r>
            <a:r>
              <a:rPr lang="en-US" dirty="0"/>
              <a:t> and </a:t>
            </a:r>
            <a:r>
              <a:rPr lang="en-US" i="1" dirty="0"/>
              <a:t>j</a:t>
            </a:r>
            <a:r>
              <a:rPr lang="en-US" dirty="0"/>
              <a:t> of </a:t>
            </a:r>
            <a:r>
              <a:rPr lang="en-US" i="1" dirty="0"/>
              <a:t>A</a:t>
            </a:r>
            <a:r>
              <a:rPr lang="en-US" dirty="0"/>
              <a:t> will </a:t>
            </a:r>
            <a:r>
              <a:rPr lang="en-US" dirty="0" smtClean="0"/>
              <a:t>change.</a:t>
            </a:r>
          </a:p>
          <a:p>
            <a:pPr lvl="1">
              <a:buFont typeface="Arial" panose="020B0604020202020204" pitchFamily="34" charset="0"/>
              <a:buChar char="•"/>
            </a:pPr>
            <a:r>
              <a:rPr lang="en-US" dirty="0" smtClean="0"/>
              <a:t>Think </a:t>
            </a:r>
            <a:r>
              <a:rPr lang="en-US" dirty="0"/>
              <a:t>of column </a:t>
            </a:r>
            <a:r>
              <a:rPr lang="en-US" i="1" dirty="0" err="1"/>
              <a:t>i</a:t>
            </a:r>
            <a:r>
              <a:rPr lang="en-US" dirty="0"/>
              <a:t> </a:t>
            </a:r>
            <a:r>
              <a:rPr lang="en-US" dirty="0" smtClean="0"/>
              <a:t>as </a:t>
            </a:r>
            <a:r>
              <a:rPr lang="en-US" dirty="0"/>
              <a:t>a vector and find </a:t>
            </a:r>
            <a:r>
              <a:rPr lang="en-US" i="1" dirty="0"/>
              <a:t>c</a:t>
            </a:r>
            <a:r>
              <a:rPr lang="en-US" dirty="0"/>
              <a:t> and </a:t>
            </a:r>
            <a:r>
              <a:rPr lang="en-US" i="1" dirty="0"/>
              <a:t>s</a:t>
            </a:r>
            <a:r>
              <a:rPr lang="en-US" dirty="0"/>
              <a:t> using </a:t>
            </a:r>
            <a:r>
              <a:rPr lang="en-US" i="1" dirty="0" err="1" smtClean="0"/>
              <a:t>a</a:t>
            </a:r>
            <a:r>
              <a:rPr lang="en-US" i="1" baseline="-25000" dirty="0" err="1" smtClean="0"/>
              <a:t>ii</a:t>
            </a:r>
            <a:r>
              <a:rPr lang="en-US" dirty="0" smtClean="0"/>
              <a:t> </a:t>
            </a:r>
            <a:r>
              <a:rPr lang="en-US" dirty="0"/>
              <a:t>and </a:t>
            </a:r>
            <a:r>
              <a:rPr lang="en-US" i="1" dirty="0" err="1" smtClean="0"/>
              <a:t>a</a:t>
            </a:r>
            <a:r>
              <a:rPr lang="en-US" i="1" baseline="-25000" dirty="0" err="1" smtClean="0"/>
              <a:t>j</a:t>
            </a:r>
            <a:r>
              <a:rPr lang="en-US" baseline="-25000" dirty="0" err="1" smtClean="0"/>
              <a:t>i</a:t>
            </a:r>
            <a:r>
              <a:rPr lang="en-US" dirty="0" smtClean="0"/>
              <a:t> </a:t>
            </a:r>
            <a:r>
              <a:rPr lang="en-US" dirty="0"/>
              <a:t>so the product will zero-out </a:t>
            </a:r>
            <a:r>
              <a:rPr lang="en-US" i="1" dirty="0" err="1" smtClean="0"/>
              <a:t>a</a:t>
            </a:r>
            <a:r>
              <a:rPr lang="en-US" baseline="-25000" dirty="0" err="1" smtClean="0"/>
              <a:t>ji</a:t>
            </a:r>
            <a:r>
              <a:rPr lang="en-US" dirty="0" smtClean="0"/>
              <a:t> </a:t>
            </a:r>
            <a:r>
              <a:rPr lang="en-US" dirty="0"/>
              <a:t>. </a:t>
            </a:r>
            <a:endParaRPr lang="en-US" dirty="0" smtClean="0"/>
          </a:p>
          <a:p>
            <a:pPr lvl="1">
              <a:buFont typeface="Arial" panose="020B0604020202020204" pitchFamily="34" charset="0"/>
              <a:buChar char="•"/>
            </a:pPr>
            <a:r>
              <a:rPr lang="en-US" dirty="0" smtClean="0"/>
              <a:t>Using </a:t>
            </a:r>
            <a:r>
              <a:rPr lang="en-US" dirty="0" err="1"/>
              <a:t>givensmul</a:t>
            </a:r>
            <a:r>
              <a:rPr lang="en-US" dirty="0"/>
              <a:t>, implicitly form a Givens matrix with </a:t>
            </a:r>
            <a:r>
              <a:rPr lang="en-US" i="1" dirty="0"/>
              <a:t>c</a:t>
            </a:r>
            <a:r>
              <a:rPr lang="en-US" dirty="0"/>
              <a:t> at indices </a:t>
            </a:r>
            <a:r>
              <a:rPr lang="en-US" i="1" dirty="0"/>
              <a:t>( </a:t>
            </a:r>
            <a:r>
              <a:rPr lang="en-US" i="1" dirty="0" err="1"/>
              <a:t>i,i</a:t>
            </a:r>
            <a:r>
              <a:rPr lang="en-US" i="1" dirty="0"/>
              <a:t> ) </a:t>
            </a:r>
            <a:r>
              <a:rPr lang="en-US" dirty="0"/>
              <a:t>and </a:t>
            </a:r>
            <a:r>
              <a:rPr lang="en-US" i="1" dirty="0"/>
              <a:t>( </a:t>
            </a:r>
            <a:r>
              <a:rPr lang="en-US" i="1" dirty="0" err="1"/>
              <a:t>j,j</a:t>
            </a:r>
            <a:r>
              <a:rPr lang="en-US" i="1" dirty="0"/>
              <a:t> ) </a:t>
            </a:r>
            <a:r>
              <a:rPr lang="en-US" dirty="0"/>
              <a:t>, </a:t>
            </a:r>
            <a:r>
              <a:rPr lang="en-US" i="1" dirty="0"/>
              <a:t>-s </a:t>
            </a:r>
            <a:r>
              <a:rPr lang="en-US" dirty="0"/>
              <a:t>at index </a:t>
            </a:r>
            <a:r>
              <a:rPr lang="en-US" i="1" dirty="0"/>
              <a:t>( </a:t>
            </a:r>
            <a:r>
              <a:rPr lang="en-US" i="1" dirty="0" err="1"/>
              <a:t>j,i</a:t>
            </a:r>
            <a:r>
              <a:rPr lang="en-US" i="1" dirty="0"/>
              <a:t> ) </a:t>
            </a:r>
            <a:r>
              <a:rPr lang="en-US" dirty="0"/>
              <a:t>and </a:t>
            </a:r>
            <a:r>
              <a:rPr lang="en-US" i="1" dirty="0"/>
              <a:t>s</a:t>
            </a:r>
            <a:r>
              <a:rPr lang="en-US" dirty="0"/>
              <a:t> at index </a:t>
            </a:r>
            <a:r>
              <a:rPr lang="en-US" i="1" dirty="0"/>
              <a:t>( </a:t>
            </a:r>
            <a:r>
              <a:rPr lang="en-US" i="1" dirty="0" err="1"/>
              <a:t>i,j</a:t>
            </a:r>
            <a:r>
              <a:rPr lang="en-US" i="1" dirty="0"/>
              <a:t> ) </a:t>
            </a:r>
            <a:r>
              <a:rPr lang="en-US" dirty="0"/>
              <a:t>and compute </a:t>
            </a:r>
            <a:r>
              <a:rPr lang="en-US" i="1" dirty="0"/>
              <a:t>J( </a:t>
            </a:r>
            <a:r>
              <a:rPr lang="en-US" i="1" dirty="0" err="1"/>
              <a:t>i,j,c,s</a:t>
            </a:r>
            <a:r>
              <a:rPr lang="en-US" i="1" dirty="0"/>
              <a:t> )</a:t>
            </a:r>
            <a:r>
              <a:rPr lang="en-US" i="1" dirty="0" smtClean="0"/>
              <a:t>A</a:t>
            </a:r>
            <a:r>
              <a:rPr lang="en-US" dirty="0" smtClean="0"/>
              <a:t>. </a:t>
            </a:r>
            <a:endParaRPr lang="en-US" dirty="0"/>
          </a:p>
        </p:txBody>
      </p:sp>
    </p:spTree>
    <p:extLst>
      <p:ext uri="{BB962C8B-B14F-4D97-AF65-F5344CB8AC3E}">
        <p14:creationId xmlns:p14="http://schemas.microsoft.com/office/powerpoint/2010/main" val="1399155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Zeroing-out Column Entries in a Matrix Using Givens Rotations </a:t>
            </a:r>
          </a:p>
        </p:txBody>
      </p:sp>
      <p:pic>
        <p:nvPicPr>
          <p:cNvPr id="4" name="Content Placeholder 3"/>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11760" y="1684853"/>
            <a:ext cx="8921634" cy="1881307"/>
          </a:xfrm>
        </p:spPr>
      </p:pic>
      <mc:AlternateContent xmlns:mc="http://schemas.openxmlformats.org/markup-compatibility/2006" xmlns:a14="http://schemas.microsoft.com/office/drawing/2010/main">
        <mc:Choice Requires="a14">
          <p:sp>
            <p:nvSpPr>
              <p:cNvPr id="6" name="Rectangle 5"/>
              <p:cNvSpPr/>
              <p:nvPr/>
            </p:nvSpPr>
            <p:spPr>
              <a:xfrm>
                <a:off x="20320" y="4942273"/>
                <a:ext cx="9144000" cy="36990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0">
                                  <a:latin typeface="Cambria Math" panose="02040503050406030204" pitchFamily="18" charset="0"/>
                                </a:rPr>
                                <m:t>+1</m:t>
                              </m:r>
                            </m:sub>
                          </m:sSub>
                        </m:e>
                      </m:acc>
                      <m:r>
                        <a:rPr lang="en-US" i="0">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𝑖</m:t>
                          </m:r>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r>
                                <a:rPr lang="en-US" i="0">
                                  <a:latin typeface="Cambria Math" panose="02040503050406030204" pitchFamily="18" charset="0"/>
                                </a:rPr>
                                <m:t>+1</m:t>
                              </m:r>
                            </m:sub>
                          </m:sSub>
                        </m:e>
                      </m:d>
                      <m:r>
                        <a:rPr lang="en-US" i="1">
                          <a:latin typeface="Cambria Math" panose="02040503050406030204" pitchFamily="18" charset="0"/>
                        </a:rPr>
                        <m:t>𝐴</m:t>
                      </m:r>
                      <m:r>
                        <a:rPr lang="en-US" i="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0">
                                  <a:latin typeface="Cambria Math" panose="02040503050406030204" pitchFamily="18" charset="0"/>
                                </a:rPr>
                                <m:t>+2</m:t>
                              </m:r>
                            </m:sub>
                          </m:sSub>
                        </m:e>
                      </m:acc>
                      <m:r>
                        <a:rPr lang="en-US" i="0">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𝑖</m:t>
                          </m:r>
                          <m:r>
                            <a:rPr lang="en-US" i="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r>
                                <a:rPr lang="en-US" i="0">
                                  <a:latin typeface="Cambria Math" panose="02040503050406030204" pitchFamily="18" charset="0"/>
                                </a:rPr>
                                <m:t>+2</m:t>
                              </m:r>
                            </m:sub>
                          </m:sSub>
                        </m:e>
                      </m:d>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0">
                                  <a:latin typeface="Cambria Math" panose="02040503050406030204" pitchFamily="18" charset="0"/>
                                </a:rPr>
                                <m:t>+1</m:t>
                              </m:r>
                            </m:sub>
                          </m:sSub>
                        </m:e>
                      </m:acc>
                      <m:r>
                        <a:rPr lang="en-US" i="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e>
                      </m:acc>
                      <m:r>
                        <a:rPr lang="en-US" i="0">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𝑚</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𝑚</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m:t>
                              </m:r>
                            </m:sub>
                          </m:sSub>
                        </m:e>
                      </m:d>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r>
                                <a:rPr lang="en-US" i="0">
                                  <a:latin typeface="Cambria Math" panose="02040503050406030204" pitchFamily="18" charset="0"/>
                                </a:rPr>
                                <m:t>−1</m:t>
                              </m:r>
                            </m:sub>
                          </m:sSub>
                        </m:e>
                      </m:acc>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320" y="4942273"/>
                <a:ext cx="9144000" cy="369909"/>
              </a:xfrm>
              <a:prstGeom prst="rect">
                <a:avLst/>
              </a:prstGeom>
              <a:blipFill rotWithShape="0">
                <a:blip r:embed="rId4"/>
                <a:stretch>
                  <a:fillRect b="-11667"/>
                </a:stretch>
              </a:blipFill>
            </p:spPr>
            <p:txBody>
              <a:bodyPr/>
              <a:lstStyle/>
              <a:p>
                <a:r>
                  <a:rPr lang="en-US">
                    <a:noFill/>
                  </a:rPr>
                  <a:t> </a:t>
                </a:r>
              </a:p>
            </p:txBody>
          </p:sp>
        </mc:Fallback>
      </mc:AlternateContent>
      <p:sp>
        <p:nvSpPr>
          <p:cNvPr id="7" name="TextBox 6"/>
          <p:cNvSpPr txBox="1"/>
          <p:nvPr/>
        </p:nvSpPr>
        <p:spPr>
          <a:xfrm>
            <a:off x="944880" y="4162028"/>
            <a:ext cx="7052572" cy="369332"/>
          </a:xfrm>
          <a:prstGeom prst="rect">
            <a:avLst/>
          </a:prstGeom>
          <a:noFill/>
        </p:spPr>
        <p:txBody>
          <a:bodyPr wrap="none" rtlCol="0">
            <a:spAutoFit/>
          </a:bodyPr>
          <a:lstStyle/>
          <a:p>
            <a:r>
              <a:rPr lang="en-US" dirty="0"/>
              <a:t>To zero-out every element in column </a:t>
            </a:r>
            <a:r>
              <a:rPr lang="en-US" dirty="0" err="1"/>
              <a:t>i</a:t>
            </a:r>
            <a:r>
              <a:rPr lang="en-US" dirty="0"/>
              <a:t> below a ii , compute the sequence </a:t>
            </a:r>
          </a:p>
        </p:txBody>
      </p:sp>
    </p:spTree>
    <p:extLst>
      <p:ext uri="{BB962C8B-B14F-4D97-AF65-F5344CB8AC3E}">
        <p14:creationId xmlns:p14="http://schemas.microsoft.com/office/powerpoint/2010/main" val="410020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a:t>
            </a:r>
            <a:endParaRPr lang="en-US" dirty="0"/>
          </a:p>
        </p:txBody>
      </p:sp>
      <p:pic>
        <p:nvPicPr>
          <p:cNvPr id="9" name="Picture 8"/>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57200" y="1707119"/>
            <a:ext cx="4632960" cy="1214628"/>
          </a:xfrm>
          <a:prstGeom prst="rect">
            <a:avLst/>
          </a:prstGeom>
        </p:spPr>
      </p:pic>
      <p:pic>
        <p:nvPicPr>
          <p:cNvPr id="11" name="Picture 10"/>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57200" y="3211228"/>
            <a:ext cx="8578596" cy="1755648"/>
          </a:xfrm>
          <a:prstGeom prst="rect">
            <a:avLst/>
          </a:prstGeom>
        </p:spPr>
      </p:pic>
      <p:pic>
        <p:nvPicPr>
          <p:cNvPr id="13" name="Picture 12"/>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538479" y="5163900"/>
            <a:ext cx="7904988" cy="1492758"/>
          </a:xfrm>
          <a:prstGeom prst="rect">
            <a:avLst/>
          </a:prstGeom>
        </p:spPr>
      </p:pic>
    </p:spTree>
    <p:extLst>
      <p:ext uri="{BB962C8B-B14F-4D97-AF65-F5344CB8AC3E}">
        <p14:creationId xmlns:p14="http://schemas.microsoft.com/office/powerpoint/2010/main" val="723821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86"/>
            <a:ext cx="8229600" cy="1143000"/>
          </a:xfrm>
        </p:spPr>
        <p:txBody>
          <a:bodyPr/>
          <a:lstStyle/>
          <a:p>
            <a:r>
              <a:rPr lang="en-US" dirty="0" smtClean="0"/>
              <a:t>Example 4</a:t>
            </a:r>
            <a:endParaRPr lang="en-US" dirty="0"/>
          </a:p>
        </p:txBody>
      </p:sp>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57200" y="786130"/>
            <a:ext cx="6830568" cy="1716024"/>
          </a:xfrm>
          <a:prstGeom prst="rect">
            <a:avLst/>
          </a:prstGeom>
        </p:spPr>
      </p:pic>
      <p:pic>
        <p:nvPicPr>
          <p:cNvPr id="5" name="Picture 4"/>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275840" y="2891790"/>
            <a:ext cx="4192524" cy="1592580"/>
          </a:xfrm>
          <a:prstGeom prst="rect">
            <a:avLst/>
          </a:prstGeom>
        </p:spPr>
      </p:pic>
      <p:pic>
        <p:nvPicPr>
          <p:cNvPr id="6" name="Picture 5"/>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599440" y="4711700"/>
            <a:ext cx="6932676" cy="1716024"/>
          </a:xfrm>
          <a:prstGeom prst="rect">
            <a:avLst/>
          </a:prstGeom>
        </p:spPr>
      </p:pic>
    </p:spTree>
    <p:extLst>
      <p:ext uri="{BB962C8B-B14F-4D97-AF65-F5344CB8AC3E}">
        <p14:creationId xmlns:p14="http://schemas.microsoft.com/office/powerpoint/2010/main" val="3628349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a:t>
            </a:r>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57200" y="1623220"/>
            <a:ext cx="3776472" cy="1194435"/>
          </a:xfrm>
          <a:prstGeom prst="rect">
            <a:avLst/>
          </a:prstGeom>
        </p:spPr>
      </p:pic>
      <p:pic>
        <p:nvPicPr>
          <p:cNvPr id="5" name="Picture 4"/>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57201" y="3281172"/>
            <a:ext cx="7752969" cy="1652778"/>
          </a:xfrm>
          <a:prstGeom prst="rect">
            <a:avLst/>
          </a:prstGeom>
        </p:spPr>
      </p:pic>
    </p:spTree>
    <p:extLst>
      <p:ext uri="{BB962C8B-B14F-4D97-AF65-F5344CB8AC3E}">
        <p14:creationId xmlns:p14="http://schemas.microsoft.com/office/powerpoint/2010/main" val="539847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Improvement </a:t>
            </a:r>
            <a:endParaRPr lang="en-US" dirty="0"/>
          </a:p>
        </p:txBody>
      </p:sp>
      <p:sp>
        <p:nvSpPr>
          <p:cNvPr id="3" name="Content Placeholder 2"/>
          <p:cNvSpPr>
            <a:spLocks noGrp="1"/>
          </p:cNvSpPr>
          <p:nvPr>
            <p:ph idx="1"/>
          </p:nvPr>
        </p:nvSpPr>
        <p:spPr/>
        <p:txBody>
          <a:bodyPr/>
          <a:lstStyle/>
          <a:p>
            <a:r>
              <a:rPr lang="en-US" dirty="0" smtClean="0"/>
              <a:t>The computation of </a:t>
            </a:r>
            <a:r>
              <a:rPr lang="en-US" i="1" dirty="0" smtClean="0"/>
              <a:t>c</a:t>
            </a:r>
            <a:r>
              <a:rPr lang="en-US" dirty="0" smtClean="0"/>
              <a:t> and </a:t>
            </a:r>
            <a:r>
              <a:rPr lang="en-US" i="1" dirty="0" smtClean="0"/>
              <a:t>s</a:t>
            </a:r>
            <a:r>
              <a:rPr lang="en-US" dirty="0" smtClean="0"/>
              <a:t> can have problems with overflow or underflow. Just as we rearranged the computation of the quadratic formula in Section 8.4.2 in order to avoid computation errors, we need to do the same thing here. The following algorithm provides improvement in overall accuracy.</a:t>
            </a:r>
            <a:endParaRPr lang="en-US" dirty="0"/>
          </a:p>
        </p:txBody>
      </p:sp>
    </p:spTree>
    <p:extLst>
      <p:ext uri="{BB962C8B-B14F-4D97-AF65-F5344CB8AC3E}">
        <p14:creationId xmlns:p14="http://schemas.microsoft.com/office/powerpoint/2010/main" val="147548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006"/>
            <a:ext cx="8229600" cy="947604"/>
          </a:xfrm>
        </p:spPr>
        <p:txBody>
          <a:bodyPr/>
          <a:lstStyle/>
          <a:p>
            <a:r>
              <a:rPr lang="en-US" dirty="0"/>
              <a:t>Computing the Givens Parameters </a:t>
            </a:r>
          </a:p>
        </p:txBody>
      </p:sp>
      <p:pic>
        <p:nvPicPr>
          <p:cNvPr id="4" name="Picture 3" descr="TP_tmp.png"/>
          <p:cNvPicPr>
            <a:picLocks noChangeAspect="1"/>
          </p:cNvPicPr>
          <p:nvPr>
            <p:custDataLst>
              <p:tags r:id="rId1"/>
            </p:custDataLst>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90500" y="1369646"/>
            <a:ext cx="8763000" cy="5283200"/>
          </a:xfrm>
          <a:prstGeom prst="rect">
            <a:avLst/>
          </a:prstGeom>
          <a:noFill/>
          <a:extLst>
            <a:ext uri="{909E8E84-426E-40dd-AFC4-6F175D3DCCD1}">
              <a14:hiddenFill xmlns="" xmlns:a14="http://schemas.microsoft.com/office/drawing/2010/main">
                <a:solidFill>
                  <a:scrgbClr r="0" g="0" b="0">
                    <a:alpha val="0"/>
                  </a:scrgbClr>
                </a:solidFill>
              </a14:hiddenFill>
            </a:ext>
          </a:extLst>
        </p:spPr>
      </p:pic>
    </p:spTree>
    <p:extLst>
      <p:ext uri="{BB962C8B-B14F-4D97-AF65-F5344CB8AC3E}">
        <p14:creationId xmlns:p14="http://schemas.microsoft.com/office/powerpoint/2010/main" val="2503422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Definition of an Upper Triangular Matrix</a:t>
            </a:r>
            <a:endParaRPr lang="en-US" dirty="0"/>
          </a:p>
        </p:txBody>
      </p:sp>
      <p:pic>
        <p:nvPicPr>
          <p:cNvPr id="6" name="Picture 5"/>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22506" y="1838960"/>
            <a:ext cx="8698993" cy="544068"/>
          </a:xfrm>
          <a:prstGeom prst="rect">
            <a:avLst/>
          </a:prstGeom>
        </p:spPr>
      </p:pic>
      <p:pic>
        <p:nvPicPr>
          <p:cNvPr id="7" name="Picture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2506" y="3129280"/>
            <a:ext cx="7527036" cy="2077212"/>
          </a:xfrm>
          <a:prstGeom prst="rect">
            <a:avLst/>
          </a:prstGeom>
        </p:spPr>
      </p:pic>
    </p:spTree>
    <p:extLst>
      <p:ext uri="{BB962C8B-B14F-4D97-AF65-F5344CB8AC3E}">
        <p14:creationId xmlns:p14="http://schemas.microsoft.com/office/powerpoint/2010/main" val="19859631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Givens Algorithm for the </a:t>
            </a:r>
            <a:r>
              <a:rPr lang="en-US" dirty="0" err="1"/>
              <a:t>QR</a:t>
            </a:r>
            <a:r>
              <a:rPr lang="en-US" dirty="0"/>
              <a:t> Decomposition</a:t>
            </a:r>
          </a:p>
        </p:txBody>
      </p:sp>
      <p:sp>
        <p:nvSpPr>
          <p:cNvPr id="3" name="Content Placeholder 2"/>
          <p:cNvSpPr>
            <a:spLocks noGrp="1"/>
          </p:cNvSpPr>
          <p:nvPr>
            <p:ph idx="1"/>
          </p:nvPr>
        </p:nvSpPr>
        <p:spPr/>
        <p:txBody>
          <a:bodyPr/>
          <a:lstStyle/>
          <a:p>
            <a:r>
              <a:rPr lang="en-US" dirty="0" smtClean="0"/>
              <a:t>The number </a:t>
            </a:r>
            <a:r>
              <a:rPr lang="en-US" dirty="0"/>
              <a:t>of steps in the Givens </a:t>
            </a:r>
            <a:r>
              <a:rPr lang="en-US" dirty="0" err="1"/>
              <a:t>QR</a:t>
            </a:r>
            <a:r>
              <a:rPr lang="en-US" dirty="0"/>
              <a:t> decomposition algorithm is </a:t>
            </a:r>
            <a:r>
              <a:rPr lang="en-US" i="1" dirty="0"/>
              <a:t>k= min ( m-</a:t>
            </a:r>
            <a:r>
              <a:rPr lang="en-US" i="1" dirty="0" err="1"/>
              <a:t>1,n</a:t>
            </a:r>
            <a:r>
              <a:rPr lang="en-US" i="1" dirty="0"/>
              <a:t> </a:t>
            </a:r>
            <a:r>
              <a:rPr lang="en-US" i="1" dirty="0" smtClean="0"/>
              <a:t>)</a:t>
            </a:r>
            <a:r>
              <a:rPr lang="en-US" dirty="0" smtClean="0"/>
              <a:t>.</a:t>
            </a:r>
          </a:p>
          <a:p>
            <a:r>
              <a:rPr lang="en-US" dirty="0" smtClean="0"/>
              <a:t>To </a:t>
            </a:r>
            <a:r>
              <a:rPr lang="en-US" dirty="0"/>
              <a:t>compute </a:t>
            </a:r>
            <a:r>
              <a:rPr lang="en-US" i="1" dirty="0"/>
              <a:t>Q</a:t>
            </a:r>
            <a:r>
              <a:rPr lang="en-US" dirty="0"/>
              <a:t> , start with </a:t>
            </a:r>
            <a:r>
              <a:rPr lang="en-US" i="1" dirty="0"/>
              <a:t>Q=I</a:t>
            </a:r>
            <a:r>
              <a:rPr lang="en-US" dirty="0"/>
              <a:t> . </a:t>
            </a:r>
            <a:r>
              <a:rPr lang="en-US" dirty="0" smtClean="0"/>
              <a:t>Build </a:t>
            </a:r>
            <a:r>
              <a:rPr lang="en-US" dirty="0"/>
              <a:t>Q by successive uses of </a:t>
            </a:r>
            <a:r>
              <a:rPr lang="en-US" dirty="0" err="1" smtClean="0"/>
              <a:t>givensmul</a:t>
            </a:r>
            <a:r>
              <a:rPr lang="en-US" dirty="0" smtClean="0"/>
              <a:t>.</a:t>
            </a:r>
          </a:p>
          <a:p>
            <a:pPr lvl="1">
              <a:buFont typeface="Arial" panose="020B0604020202020204" pitchFamily="34" charset="0"/>
              <a:buChar char="•"/>
            </a:pPr>
            <a:r>
              <a:rPr lang="en-US" dirty="0" smtClean="0"/>
              <a:t>When </a:t>
            </a:r>
            <a:r>
              <a:rPr lang="en-US" dirty="0"/>
              <a:t>the rotations have produced </a:t>
            </a:r>
            <a:r>
              <a:rPr lang="en-US" i="1" dirty="0"/>
              <a:t>R</a:t>
            </a:r>
            <a:r>
              <a:rPr lang="en-US" dirty="0"/>
              <a:t> , </a:t>
            </a:r>
            <a:r>
              <a:rPr lang="en-US" i="1" dirty="0"/>
              <a:t>QA=R</a:t>
            </a:r>
            <a:r>
              <a:rPr lang="en-US" dirty="0"/>
              <a:t> , and so </a:t>
            </a:r>
            <a:r>
              <a:rPr lang="en-US" i="1" dirty="0"/>
              <a:t>A= </a:t>
            </a:r>
            <a:r>
              <a:rPr lang="en-US" i="1" dirty="0" err="1" smtClean="0"/>
              <a:t>Q</a:t>
            </a:r>
            <a:r>
              <a:rPr lang="en-US" i="1" baseline="30000" dirty="0" err="1" smtClean="0"/>
              <a:t>T</a:t>
            </a:r>
            <a:r>
              <a:rPr lang="en-US" i="1" dirty="0" err="1" smtClean="0"/>
              <a:t>R</a:t>
            </a:r>
            <a:r>
              <a:rPr lang="en-US" dirty="0" smtClean="0"/>
              <a:t> </a:t>
            </a:r>
            <a:r>
              <a:rPr lang="en-US" dirty="0"/>
              <a:t>. Thus, the </a:t>
            </a:r>
            <a:r>
              <a:rPr lang="en-US" i="1" dirty="0"/>
              <a:t>Q</a:t>
            </a:r>
            <a:r>
              <a:rPr lang="en-US" dirty="0"/>
              <a:t> returned is the transpose of the one built during the construction of </a:t>
            </a:r>
            <a:r>
              <a:rPr lang="en-US" i="1" dirty="0"/>
              <a:t>R</a:t>
            </a:r>
            <a:r>
              <a:rPr lang="en-US" dirty="0"/>
              <a:t> . </a:t>
            </a:r>
          </a:p>
        </p:txBody>
      </p:sp>
    </p:spTree>
    <p:extLst>
      <p:ext uri="{BB962C8B-B14F-4D97-AF65-F5344CB8AC3E}">
        <p14:creationId xmlns:p14="http://schemas.microsoft.com/office/powerpoint/2010/main" val="2052367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8"/>
            <a:ext cx="8229600" cy="952986"/>
          </a:xfrm>
        </p:spPr>
        <p:txBody>
          <a:bodyPr/>
          <a:lstStyle/>
          <a:p>
            <a:r>
              <a:rPr lang="en-US" dirty="0"/>
              <a:t>Givens QR </a:t>
            </a:r>
            <a:r>
              <a:rPr lang="en-US" dirty="0" smtClean="0"/>
              <a:t>Decomposition </a:t>
            </a:r>
            <a:endParaRPr lang="en-US" dirty="0"/>
          </a:p>
        </p:txBody>
      </p:sp>
      <p:pic>
        <p:nvPicPr>
          <p:cNvPr id="4" name="Picture 3" descr="TP_tmp.png"/>
          <p:cNvPicPr>
            <a:picLocks noChangeAspect="1"/>
          </p:cNvPicPr>
          <p:nvPr>
            <p:custDataLst>
              <p:tags r:id="rId1"/>
            </p:custDataLst>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4530" y="965904"/>
            <a:ext cx="7774940" cy="4777644"/>
          </a:xfrm>
          <a:prstGeom prst="rect">
            <a:avLst/>
          </a:prstGeom>
          <a:noFill/>
          <a:extLst>
            <a:ext uri="{909E8E84-426E-40dd-AFC4-6F175D3DCCD1}">
              <a14:hiddenFill xmlns=""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4155413" y="6018014"/>
                <a:ext cx="2540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0">
                          <a:latin typeface="Cambria Math" panose="02040503050406030204" pitchFamily="18" charset="0"/>
                        </a:rPr>
                        <m:t>3</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𝑚𝑛</m:t>
                          </m:r>
                          <m:r>
                            <a:rPr lang="en-US" i="0">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0">
                                  <a:latin typeface="Cambria Math" panose="02040503050406030204" pitchFamily="18" charset="0"/>
                                </a:rPr>
                                <m:t>2</m:t>
                              </m:r>
                            </m:sup>
                          </m:sSup>
                        </m:e>
                      </m:d>
                      <m:r>
                        <a:rPr lang="en-US" i="0">
                          <a:latin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155413" y="6018014"/>
                <a:ext cx="2540054" cy="369332"/>
              </a:xfrm>
              <a:prstGeom prst="rect">
                <a:avLst/>
              </a:prstGeom>
              <a:blipFill rotWithShape="0">
                <a:blip r:embed="rId4"/>
                <a:stretch>
                  <a:fillRect/>
                </a:stretch>
              </a:blipFill>
            </p:spPr>
            <p:txBody>
              <a:bodyPr/>
              <a:lstStyle/>
              <a:p>
                <a:r>
                  <a:rPr lang="en-US">
                    <a:noFill/>
                  </a:rPr>
                  <a:t> </a:t>
                </a:r>
              </a:p>
            </p:txBody>
          </p:sp>
        </mc:Fallback>
      </mc:AlternateContent>
      <p:sp>
        <p:nvSpPr>
          <p:cNvPr id="6" name="TextBox 5"/>
          <p:cNvSpPr txBox="1"/>
          <p:nvPr/>
        </p:nvSpPr>
        <p:spPr>
          <a:xfrm>
            <a:off x="2019059" y="6018014"/>
            <a:ext cx="2136354" cy="369332"/>
          </a:xfrm>
          <a:prstGeom prst="rect">
            <a:avLst/>
          </a:prstGeom>
          <a:noFill/>
        </p:spPr>
        <p:txBody>
          <a:bodyPr wrap="none" rtlCol="0">
            <a:spAutoFit/>
          </a:bodyPr>
          <a:lstStyle/>
          <a:p>
            <a:r>
              <a:rPr lang="en-US" dirty="0" smtClean="0"/>
              <a:t>For m &gt; n, flop count</a:t>
            </a:r>
            <a:endParaRPr lang="en-US" dirty="0"/>
          </a:p>
        </p:txBody>
      </p:sp>
    </p:spTree>
    <p:extLst>
      <p:ext uri="{BB962C8B-B14F-4D97-AF65-F5344CB8AC3E}">
        <p14:creationId xmlns:p14="http://schemas.microsoft.com/office/powerpoint/2010/main" val="3073730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4" name="TextBox 3"/>
          <p:cNvSpPr txBox="1"/>
          <p:nvPr/>
        </p:nvSpPr>
        <p:spPr>
          <a:xfrm>
            <a:off x="228600" y="1447800"/>
            <a:ext cx="8915400" cy="3293209"/>
          </a:xfrm>
          <a:prstGeom prst="rect">
            <a:avLst/>
          </a:prstGeom>
          <a:noFill/>
        </p:spPr>
        <p:txBody>
          <a:bodyPr wrap="square" rtlCol="0">
            <a:spAutoFit/>
          </a:bodyPr>
          <a:lstStyle/>
          <a:p>
            <a:r>
              <a:rPr lang="en-US" sz="1600" dirty="0">
                <a:latin typeface="Courier New"/>
                <a:cs typeface="Courier New"/>
              </a:rPr>
              <a:t>&gt;&gt; H = </a:t>
            </a:r>
            <a:r>
              <a:rPr lang="en-US" sz="1600" dirty="0" err="1">
                <a:latin typeface="Courier New"/>
                <a:cs typeface="Courier New"/>
              </a:rPr>
              <a:t>hilb</a:t>
            </a:r>
            <a:r>
              <a:rPr lang="en-US" sz="1600" dirty="0">
                <a:latin typeface="Courier New"/>
                <a:cs typeface="Courier New"/>
              </a:rPr>
              <a:t>(5)</a:t>
            </a:r>
            <a:r>
              <a:rPr lang="en-US" sz="1600" dirty="0" smtClean="0">
                <a:latin typeface="Courier New"/>
                <a:cs typeface="Courier New"/>
              </a:rPr>
              <a:t>;</a:t>
            </a:r>
          </a:p>
          <a:p>
            <a:r>
              <a:rPr lang="en-US" sz="1600" dirty="0" smtClean="0">
                <a:latin typeface="Courier New"/>
                <a:cs typeface="Courier New"/>
              </a:rPr>
              <a:t>&gt;</a:t>
            </a:r>
            <a:r>
              <a:rPr lang="en-US" sz="1600" dirty="0">
                <a:latin typeface="Courier New"/>
                <a:cs typeface="Courier New"/>
              </a:rPr>
              <a:t>&gt; [Q R] = </a:t>
            </a:r>
            <a:r>
              <a:rPr lang="en-US" sz="1600" dirty="0" err="1">
                <a:latin typeface="Courier New"/>
                <a:cs typeface="Courier New"/>
              </a:rPr>
              <a:t>modqrgrsch</a:t>
            </a:r>
            <a:r>
              <a:rPr lang="en-US" sz="1600" dirty="0">
                <a:latin typeface="Courier New"/>
                <a:cs typeface="Courier New"/>
              </a:rPr>
              <a:t>(H)</a:t>
            </a:r>
            <a:r>
              <a:rPr lang="en-US" sz="1600" dirty="0" smtClean="0">
                <a:latin typeface="Courier New"/>
                <a:cs typeface="Courier New"/>
              </a:rPr>
              <a:t>;</a:t>
            </a:r>
          </a:p>
          <a:p>
            <a:r>
              <a:rPr lang="en-US" sz="1600" dirty="0" smtClean="0">
                <a:latin typeface="Courier New"/>
                <a:cs typeface="Courier New"/>
              </a:rPr>
              <a:t>&gt;</a:t>
            </a:r>
            <a:r>
              <a:rPr lang="en-US" sz="1600" dirty="0">
                <a:latin typeface="Courier New"/>
                <a:cs typeface="Courier New"/>
              </a:rPr>
              <a:t>&gt; norm(eye(5)-Q'*</a:t>
            </a:r>
            <a:r>
              <a:rPr lang="en-US" sz="1600" dirty="0" smtClean="0">
                <a:latin typeface="Courier New"/>
                <a:cs typeface="Courier New"/>
              </a:rPr>
              <a:t>Q</a:t>
            </a:r>
          </a:p>
          <a:p>
            <a:r>
              <a:rPr lang="en-US" sz="1600" dirty="0" err="1" smtClean="0">
                <a:latin typeface="Courier New"/>
                <a:cs typeface="Courier New"/>
              </a:rPr>
              <a:t>ans</a:t>
            </a:r>
            <a:r>
              <a:rPr lang="en-US" sz="1600" dirty="0" smtClean="0">
                <a:latin typeface="Courier New"/>
                <a:cs typeface="Courier New"/>
              </a:rPr>
              <a:t> </a:t>
            </a:r>
            <a:r>
              <a:rPr lang="en-US" sz="1600" dirty="0">
                <a:latin typeface="Courier New"/>
                <a:cs typeface="Courier New"/>
              </a:rPr>
              <a:t>=   1.1154e-</a:t>
            </a:r>
            <a:r>
              <a:rPr lang="en-US" sz="1600" dirty="0" smtClean="0">
                <a:latin typeface="Courier New"/>
                <a:cs typeface="Courier New"/>
              </a:rPr>
              <a:t>011</a:t>
            </a:r>
          </a:p>
          <a:p>
            <a:endParaRPr lang="en-US" sz="1600" dirty="0" smtClean="0">
              <a:latin typeface="Courier New"/>
              <a:cs typeface="Courier New"/>
            </a:endParaRPr>
          </a:p>
          <a:p>
            <a:r>
              <a:rPr lang="en-US" sz="1600" dirty="0" smtClean="0">
                <a:latin typeface="Courier New"/>
                <a:cs typeface="Courier New"/>
              </a:rPr>
              <a:t>&gt;</a:t>
            </a:r>
            <a:r>
              <a:rPr lang="en-US" sz="1600" dirty="0">
                <a:latin typeface="Courier New"/>
                <a:cs typeface="Courier New"/>
              </a:rPr>
              <a:t>&gt; [Q R] = </a:t>
            </a:r>
            <a:r>
              <a:rPr lang="en-US" sz="1600" dirty="0" err="1">
                <a:latin typeface="Courier New"/>
                <a:cs typeface="Courier New"/>
              </a:rPr>
              <a:t>clqrgrsch</a:t>
            </a:r>
            <a:r>
              <a:rPr lang="en-US" sz="1600" dirty="0">
                <a:latin typeface="Courier New"/>
                <a:cs typeface="Courier New"/>
              </a:rPr>
              <a:t>(H)</a:t>
            </a:r>
            <a:r>
              <a:rPr lang="en-US" sz="1600" dirty="0" smtClean="0">
                <a:latin typeface="Courier New"/>
                <a:cs typeface="Courier New"/>
              </a:rPr>
              <a:t>;</a:t>
            </a:r>
          </a:p>
          <a:p>
            <a:r>
              <a:rPr lang="en-US" sz="1600" dirty="0" smtClean="0">
                <a:latin typeface="Courier New"/>
                <a:cs typeface="Courier New"/>
              </a:rPr>
              <a:t>&gt;</a:t>
            </a:r>
            <a:r>
              <a:rPr lang="en-US" sz="1600" dirty="0">
                <a:latin typeface="Courier New"/>
                <a:cs typeface="Courier New"/>
              </a:rPr>
              <a:t>&gt; norm(eye(5)-Q'*Q</a:t>
            </a:r>
            <a:r>
              <a:rPr lang="en-US" sz="1600" dirty="0" smtClean="0">
                <a:latin typeface="Courier New"/>
                <a:cs typeface="Courier New"/>
              </a:rPr>
              <a:t>)</a:t>
            </a:r>
          </a:p>
          <a:p>
            <a:r>
              <a:rPr lang="en-US" sz="1600" dirty="0" err="1" smtClean="0">
                <a:latin typeface="Courier New"/>
                <a:cs typeface="Courier New"/>
              </a:rPr>
              <a:t>ans</a:t>
            </a:r>
            <a:r>
              <a:rPr lang="en-US" sz="1600" dirty="0" smtClean="0">
                <a:latin typeface="Courier New"/>
                <a:cs typeface="Courier New"/>
              </a:rPr>
              <a:t> </a:t>
            </a:r>
            <a:r>
              <a:rPr lang="en-US" sz="1600" dirty="0">
                <a:latin typeface="Courier New"/>
                <a:cs typeface="Courier New"/>
              </a:rPr>
              <a:t>=  5.7917e-</a:t>
            </a:r>
            <a:r>
              <a:rPr lang="en-US" sz="1600" dirty="0" smtClean="0">
                <a:latin typeface="Courier New"/>
                <a:cs typeface="Courier New"/>
              </a:rPr>
              <a:t>008</a:t>
            </a:r>
          </a:p>
          <a:p>
            <a:endParaRPr lang="en-US" sz="1600" dirty="0" smtClean="0">
              <a:latin typeface="Courier New"/>
              <a:cs typeface="Courier New"/>
            </a:endParaRPr>
          </a:p>
          <a:p>
            <a:r>
              <a:rPr lang="en-US" sz="1600" dirty="0" smtClean="0">
                <a:latin typeface="Courier New"/>
                <a:cs typeface="Courier New"/>
              </a:rPr>
              <a:t>&gt;</a:t>
            </a:r>
            <a:r>
              <a:rPr lang="en-US" sz="1600" dirty="0">
                <a:latin typeface="Courier New"/>
                <a:cs typeface="Courier New"/>
              </a:rPr>
              <a:t>&gt; H = </a:t>
            </a:r>
            <a:r>
              <a:rPr lang="en-US" sz="1600" dirty="0" err="1">
                <a:latin typeface="Courier New"/>
                <a:cs typeface="Courier New"/>
              </a:rPr>
              <a:t>hilb</a:t>
            </a:r>
            <a:r>
              <a:rPr lang="en-US" sz="1600" dirty="0">
                <a:latin typeface="Courier New"/>
                <a:cs typeface="Courier New"/>
              </a:rPr>
              <a:t>(15)</a:t>
            </a:r>
            <a:r>
              <a:rPr lang="en-US" sz="1600" dirty="0" smtClean="0">
                <a:latin typeface="Courier New"/>
                <a:cs typeface="Courier New"/>
              </a:rPr>
              <a:t>;</a:t>
            </a:r>
          </a:p>
          <a:p>
            <a:r>
              <a:rPr lang="en-US" sz="1600" dirty="0" smtClean="0">
                <a:latin typeface="Courier New"/>
                <a:cs typeface="Courier New"/>
              </a:rPr>
              <a:t>&gt;</a:t>
            </a:r>
            <a:r>
              <a:rPr lang="en-US" sz="1600" dirty="0">
                <a:latin typeface="Courier New"/>
                <a:cs typeface="Courier New"/>
              </a:rPr>
              <a:t>&gt; [Q R] = </a:t>
            </a:r>
            <a:r>
              <a:rPr lang="en-US" sz="1600" dirty="0" err="1">
                <a:latin typeface="Courier New"/>
                <a:cs typeface="Courier New"/>
              </a:rPr>
              <a:t>modqrgrsch</a:t>
            </a:r>
            <a:r>
              <a:rPr lang="en-US" sz="1600" dirty="0">
                <a:latin typeface="Courier New"/>
                <a:cs typeface="Courier New"/>
              </a:rPr>
              <a:t>(H)</a:t>
            </a:r>
            <a:r>
              <a:rPr lang="en-US" sz="1600" dirty="0" smtClean="0">
                <a:latin typeface="Courier New"/>
                <a:cs typeface="Courier New"/>
              </a:rPr>
              <a:t>;</a:t>
            </a:r>
          </a:p>
          <a:p>
            <a:r>
              <a:rPr lang="en-US" sz="1600" dirty="0" smtClean="0">
                <a:latin typeface="Courier New"/>
                <a:cs typeface="Courier New"/>
              </a:rPr>
              <a:t>&gt;</a:t>
            </a:r>
            <a:r>
              <a:rPr lang="en-US" sz="1600" dirty="0">
                <a:latin typeface="Courier New"/>
                <a:cs typeface="Courier New"/>
              </a:rPr>
              <a:t>&gt; norm(eye(15)-Q'*</a:t>
            </a:r>
            <a:r>
              <a:rPr lang="en-US" sz="1600" dirty="0" smtClean="0">
                <a:latin typeface="Courier New"/>
                <a:cs typeface="Courier New"/>
              </a:rPr>
              <a:t>Q)</a:t>
            </a:r>
          </a:p>
          <a:p>
            <a:r>
              <a:rPr lang="en-US" sz="1600" dirty="0" err="1" smtClean="0">
                <a:latin typeface="Courier New"/>
                <a:cs typeface="Courier New"/>
              </a:rPr>
              <a:t>ans</a:t>
            </a:r>
            <a:r>
              <a:rPr lang="en-US" sz="1600" dirty="0" smtClean="0">
                <a:latin typeface="Courier New"/>
                <a:cs typeface="Courier New"/>
              </a:rPr>
              <a:t> </a:t>
            </a:r>
            <a:r>
              <a:rPr lang="en-US" sz="1600" dirty="0">
                <a:latin typeface="Courier New"/>
                <a:cs typeface="Courier New"/>
              </a:rPr>
              <a:t>= </a:t>
            </a:r>
            <a:r>
              <a:rPr lang="en-US" sz="1600" dirty="0" smtClean="0">
                <a:latin typeface="Courier New"/>
                <a:cs typeface="Courier New"/>
              </a:rPr>
              <a:t>0.9817   </a:t>
            </a:r>
            <a:r>
              <a:rPr lang="en-US" sz="1600" dirty="0">
                <a:latin typeface="Courier New"/>
                <a:cs typeface="Courier New"/>
              </a:rPr>
              <a:t>% indicates severe effects from ill-conditioned H</a:t>
            </a:r>
          </a:p>
        </p:txBody>
      </p:sp>
      <p:sp>
        <p:nvSpPr>
          <p:cNvPr id="5" name="TextBox 4"/>
          <p:cNvSpPr txBox="1"/>
          <p:nvPr/>
        </p:nvSpPr>
        <p:spPr>
          <a:xfrm>
            <a:off x="2590800" y="5181600"/>
            <a:ext cx="3160240" cy="369332"/>
          </a:xfrm>
          <a:prstGeom prst="rect">
            <a:avLst/>
          </a:prstGeom>
          <a:noFill/>
        </p:spPr>
        <p:txBody>
          <a:bodyPr wrap="none" rtlCol="0">
            <a:spAutoFit/>
          </a:bodyPr>
          <a:lstStyle/>
          <a:p>
            <a:r>
              <a:rPr lang="en-US" dirty="0" smtClean="0"/>
              <a:t>NOTE: cond</a:t>
            </a:r>
            <a:r>
              <a:rPr lang="en-US" baseline="-25000" dirty="0" smtClean="0"/>
              <a:t>2</a:t>
            </a:r>
            <a:r>
              <a:rPr lang="en-US" dirty="0" smtClean="0"/>
              <a:t>(H) = 2.5699 × 10</a:t>
            </a:r>
            <a:r>
              <a:rPr lang="en-US" baseline="30000" dirty="0" smtClean="0"/>
              <a:t>17</a:t>
            </a:r>
            <a:endParaRPr lang="en-US" dirty="0"/>
          </a:p>
        </p:txBody>
      </p:sp>
      <p:cxnSp>
        <p:nvCxnSpPr>
          <p:cNvPr id="7" name="Straight Arrow Connector 6"/>
          <p:cNvCxnSpPr>
            <a:stCxn id="5" idx="1"/>
          </p:cNvCxnSpPr>
          <p:nvPr/>
        </p:nvCxnSpPr>
        <p:spPr>
          <a:xfrm flipH="1" flipV="1">
            <a:off x="1447800" y="4724400"/>
            <a:ext cx="1143000" cy="6418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7728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a:t>
            </a:r>
            <a:endParaRPr lang="en-US" dirty="0"/>
          </a:p>
        </p:txBody>
      </p:sp>
      <p:sp>
        <p:nvSpPr>
          <p:cNvPr id="5" name="TextBox 4"/>
          <p:cNvSpPr txBox="1"/>
          <p:nvPr/>
        </p:nvSpPr>
        <p:spPr>
          <a:xfrm>
            <a:off x="446339" y="1541167"/>
            <a:ext cx="4125661"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&gt;&gt; H = </a:t>
            </a:r>
            <a:r>
              <a:rPr lang="en-US" dirty="0" err="1" smtClean="0">
                <a:latin typeface="Courier New" panose="02070309020205020404" pitchFamily="49" charset="0"/>
                <a:cs typeface="Courier New" panose="02070309020205020404" pitchFamily="49" charset="0"/>
              </a:rPr>
              <a:t>hilb</a:t>
            </a:r>
            <a:r>
              <a:rPr lang="en-US" dirty="0" smtClean="0">
                <a:latin typeface="Courier New" panose="02070309020205020404" pitchFamily="49" charset="0"/>
                <a:cs typeface="Courier New" panose="02070309020205020404" pitchFamily="49" charset="0"/>
              </a:rPr>
              <a:t>(5);</a:t>
            </a:r>
          </a:p>
          <a:p>
            <a:r>
              <a:rPr lang="en-US" dirty="0" smtClean="0">
                <a:latin typeface="Courier New" panose="02070309020205020404" pitchFamily="49" charset="0"/>
                <a:cs typeface="Courier New" panose="02070309020205020404" pitchFamily="49" charset="0"/>
              </a:rPr>
              <a:t>&gt;&gt; </a:t>
            </a:r>
            <a:r>
              <a:rPr lang="en-US" dirty="0">
                <a:latin typeface="Courier New" panose="02070309020205020404" pitchFamily="49" charset="0"/>
                <a:cs typeface="Courier New" panose="02070309020205020404" pitchFamily="49" charset="0"/>
              </a:rPr>
              <a:t>[Q R] = </a:t>
            </a:r>
            <a:r>
              <a:rPr lang="en-US" dirty="0" err="1">
                <a:latin typeface="Courier New" panose="02070309020205020404" pitchFamily="49" charset="0"/>
                <a:cs typeface="Courier New" panose="02070309020205020404" pitchFamily="49" charset="0"/>
              </a:rPr>
              <a:t>givensqr</a:t>
            </a:r>
            <a:r>
              <a:rPr lang="en-US" dirty="0">
                <a:latin typeface="Courier New" panose="02070309020205020404" pitchFamily="49" charset="0"/>
                <a:cs typeface="Courier New" panose="02070309020205020404" pitchFamily="49" charset="0"/>
              </a:rPr>
              <a:t>(H);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&gt;&gt; norm(eye(5</a:t>
            </a:r>
            <a:r>
              <a:rPr lang="en-US" dirty="0">
                <a:latin typeface="Courier New" panose="02070309020205020404" pitchFamily="49" charset="0"/>
                <a:cs typeface="Courier New" panose="02070309020205020404" pitchFamily="49" charset="0"/>
              </a:rPr>
              <a:t>) - Q'*</a:t>
            </a:r>
            <a:r>
              <a:rPr lang="en-US" dirty="0" smtClean="0">
                <a:latin typeface="Courier New" panose="02070309020205020404" pitchFamily="49" charset="0"/>
                <a:cs typeface="Courier New" panose="02070309020205020404" pitchFamily="49" charset="0"/>
              </a:rPr>
              <a:t>Q)</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ans</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5.6595e</a:t>
            </a:r>
            <a:r>
              <a:rPr lang="en-US" dirty="0">
                <a:latin typeface="Courier New" panose="02070309020205020404" pitchFamily="49" charset="0"/>
                <a:cs typeface="Courier New" panose="02070309020205020404" pitchFamily="49" charset="0"/>
              </a:rPr>
              <a:t>-016 </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&gt;&gt; </a:t>
            </a:r>
            <a:r>
              <a:rPr lang="en-US" dirty="0">
                <a:latin typeface="Courier New" panose="02070309020205020404" pitchFamily="49" charset="0"/>
                <a:cs typeface="Courier New" panose="02070309020205020404" pitchFamily="49" charset="0"/>
              </a:rPr>
              <a:t>H = </a:t>
            </a:r>
            <a:r>
              <a:rPr lang="en-US" dirty="0" err="1">
                <a:latin typeface="Courier New" panose="02070309020205020404" pitchFamily="49" charset="0"/>
                <a:cs typeface="Courier New" panose="02070309020205020404" pitchFamily="49" charset="0"/>
              </a:rPr>
              <a:t>hilb</a:t>
            </a:r>
            <a:r>
              <a:rPr lang="en-US" dirty="0">
                <a:latin typeface="Courier New" panose="02070309020205020404" pitchFamily="49" charset="0"/>
                <a:cs typeface="Courier New" panose="02070309020205020404" pitchFamily="49" charset="0"/>
              </a:rPr>
              <a:t>(15);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&gt;&gt; </a:t>
            </a:r>
            <a:r>
              <a:rPr lang="en-US" dirty="0">
                <a:latin typeface="Courier New" panose="02070309020205020404" pitchFamily="49" charset="0"/>
                <a:cs typeface="Courier New" panose="02070309020205020404" pitchFamily="49" charset="0"/>
              </a:rPr>
              <a:t>[Q R] = </a:t>
            </a:r>
            <a:r>
              <a:rPr lang="en-US" dirty="0" err="1">
                <a:latin typeface="Courier New" panose="02070309020205020404" pitchFamily="49" charset="0"/>
                <a:cs typeface="Courier New" panose="02070309020205020404" pitchFamily="49" charset="0"/>
              </a:rPr>
              <a:t>givensqr</a:t>
            </a:r>
            <a:r>
              <a:rPr lang="en-US" dirty="0">
                <a:latin typeface="Courier New" panose="02070309020205020404" pitchFamily="49" charset="0"/>
                <a:cs typeface="Courier New" panose="02070309020205020404" pitchFamily="49" charset="0"/>
              </a:rPr>
              <a:t>(H);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&gt;&gt; </a:t>
            </a:r>
            <a:r>
              <a:rPr lang="en-US" dirty="0">
                <a:latin typeface="Courier New" panose="02070309020205020404" pitchFamily="49" charset="0"/>
                <a:cs typeface="Courier New" panose="02070309020205020404" pitchFamily="49" charset="0"/>
              </a:rPr>
              <a:t>norm(eye(15) - Q'*</a:t>
            </a:r>
            <a:r>
              <a:rPr lang="en-US" dirty="0" smtClean="0">
                <a:latin typeface="Courier New" panose="02070309020205020404" pitchFamily="49" charset="0"/>
                <a:cs typeface="Courier New" panose="02070309020205020404" pitchFamily="49" charset="0"/>
              </a:rPr>
              <a:t>Q)</a:t>
            </a:r>
          </a:p>
          <a:p>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ans</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1.0601e</a:t>
            </a:r>
            <a:r>
              <a:rPr lang="en-US" dirty="0">
                <a:latin typeface="Courier New" panose="02070309020205020404" pitchFamily="49" charset="0"/>
                <a:cs typeface="Courier New" panose="02070309020205020404" pitchFamily="49" charset="0"/>
              </a:rPr>
              <a:t>-015 </a:t>
            </a:r>
          </a:p>
        </p:txBody>
      </p:sp>
      <p:sp>
        <p:nvSpPr>
          <p:cNvPr id="6" name="TextBox 5"/>
          <p:cNvSpPr txBox="1"/>
          <p:nvPr/>
        </p:nvSpPr>
        <p:spPr>
          <a:xfrm>
            <a:off x="4572000" y="3136765"/>
            <a:ext cx="3361561" cy="646331"/>
          </a:xfrm>
          <a:prstGeom prst="rect">
            <a:avLst/>
          </a:prstGeom>
          <a:noFill/>
        </p:spPr>
        <p:txBody>
          <a:bodyPr wrap="none" rtlCol="0">
            <a:spAutoFit/>
          </a:bodyPr>
          <a:lstStyle/>
          <a:p>
            <a:r>
              <a:rPr lang="en-US" dirty="0" smtClean="0"/>
              <a:t>Compare these results to those of</a:t>
            </a:r>
          </a:p>
          <a:p>
            <a:r>
              <a:rPr lang="en-US" dirty="0" smtClean="0"/>
              <a:t>Example 1.</a:t>
            </a:r>
            <a:endParaRPr lang="en-US" dirty="0"/>
          </a:p>
        </p:txBody>
      </p:sp>
      <p:cxnSp>
        <p:nvCxnSpPr>
          <p:cNvPr id="8" name="Straight Arrow Connector 7"/>
          <p:cNvCxnSpPr/>
          <p:nvPr/>
        </p:nvCxnSpPr>
        <p:spPr>
          <a:xfrm flipH="1" flipV="1">
            <a:off x="3129280" y="2802039"/>
            <a:ext cx="1442720" cy="474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302000" y="3642894"/>
            <a:ext cx="1270000" cy="666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9295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Householder Reflections</a:t>
            </a:r>
            <a:endParaRPr lang="en-US" dirty="0"/>
          </a:p>
        </p:txBody>
      </p:sp>
      <p:sp>
        <p:nvSpPr>
          <p:cNvPr id="3" name="Content Placeholder 2"/>
          <p:cNvSpPr>
            <a:spLocks noGrp="1"/>
          </p:cNvSpPr>
          <p:nvPr>
            <p:ph idx="1"/>
          </p:nvPr>
        </p:nvSpPr>
        <p:spPr/>
        <p:txBody>
          <a:bodyPr/>
          <a:lstStyle/>
          <a:p>
            <a:r>
              <a:rPr lang="en-US" dirty="0" smtClean="0"/>
              <a:t>A </a:t>
            </a:r>
            <a:r>
              <a:rPr lang="en-US" dirty="0"/>
              <a:t>Givens rotation zeros out one element at a time, </a:t>
            </a:r>
            <a:r>
              <a:rPr lang="en-US" dirty="0" smtClean="0"/>
              <a:t>and </a:t>
            </a:r>
            <a:r>
              <a:rPr lang="en-US" i="1" dirty="0" smtClean="0"/>
              <a:t>n-</a:t>
            </a:r>
            <a:r>
              <a:rPr lang="en-US" i="1" dirty="0" err="1" smtClean="0"/>
              <a:t>i</a:t>
            </a:r>
            <a:r>
              <a:rPr lang="en-US" dirty="0" smtClean="0"/>
              <a:t> rotations are required to eliminate elements below </a:t>
            </a:r>
            <a:r>
              <a:rPr lang="en-US" i="1" dirty="0" err="1" smtClean="0"/>
              <a:t>a</a:t>
            </a:r>
            <a:r>
              <a:rPr lang="en-US" i="1" baseline="-25000" dirty="0" err="1" smtClean="0"/>
              <a:t>ii</a:t>
            </a:r>
            <a:r>
              <a:rPr lang="en-US" dirty="0" smtClean="0"/>
              <a:t>.</a:t>
            </a:r>
          </a:p>
          <a:p>
            <a:r>
              <a:rPr lang="en-US" dirty="0" smtClean="0"/>
              <a:t>The </a:t>
            </a:r>
            <a:r>
              <a:rPr lang="en-US" dirty="0"/>
              <a:t>Householder </a:t>
            </a:r>
            <a:r>
              <a:rPr lang="en-US" dirty="0" smtClean="0"/>
              <a:t>reflection zeros </a:t>
            </a:r>
            <a:r>
              <a:rPr lang="en-US" dirty="0"/>
              <a:t>out all the elements under a diagonal element </a:t>
            </a:r>
            <a:r>
              <a:rPr lang="en-US" i="1" dirty="0" err="1" smtClean="0"/>
              <a:t>a</a:t>
            </a:r>
            <a:r>
              <a:rPr lang="en-US" i="1" baseline="-25000" dirty="0" err="1" smtClean="0"/>
              <a:t>ii</a:t>
            </a:r>
            <a:r>
              <a:rPr lang="en-US" dirty="0" smtClean="0"/>
              <a:t> </a:t>
            </a:r>
            <a:r>
              <a:rPr lang="en-US" dirty="0"/>
              <a:t>in one multiplication. </a:t>
            </a:r>
          </a:p>
        </p:txBody>
      </p:sp>
    </p:spTree>
    <p:extLst>
      <p:ext uri="{BB962C8B-B14F-4D97-AF65-F5344CB8AC3E}">
        <p14:creationId xmlns:p14="http://schemas.microsoft.com/office/powerpoint/2010/main" val="14168920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40"/>
            <a:ext cx="8229600" cy="1143000"/>
          </a:xfrm>
        </p:spPr>
        <p:txBody>
          <a:bodyPr/>
          <a:lstStyle/>
          <a:p>
            <a:r>
              <a:rPr lang="en-US" dirty="0" smtClean="0"/>
              <a:t>Householder Reflections</a:t>
            </a:r>
            <a:endParaRPr lang="en-US" dirty="0"/>
          </a:p>
        </p:txBody>
      </p:sp>
      <p:sp>
        <p:nvSpPr>
          <p:cNvPr id="6" name="Content Placeholder 5"/>
          <p:cNvSpPr>
            <a:spLocks noGrp="1"/>
          </p:cNvSpPr>
          <p:nvPr>
            <p:ph idx="1"/>
          </p:nvPr>
        </p:nvSpPr>
        <p:spPr>
          <a:xfrm>
            <a:off x="294640" y="2353691"/>
            <a:ext cx="8229600" cy="4525963"/>
          </a:xfrm>
        </p:spPr>
        <p:txBody>
          <a:bodyPr/>
          <a:lstStyle/>
          <a:p>
            <a:r>
              <a:rPr lang="en-US" i="1" dirty="0" smtClean="0"/>
              <a:t>H</a:t>
            </a:r>
            <a:r>
              <a:rPr lang="en-US" i="1" baseline="-25000" dirty="0" smtClean="0"/>
              <a:t>u</a:t>
            </a:r>
            <a:r>
              <a:rPr lang="en-US" dirty="0" smtClean="0"/>
              <a:t> </a:t>
            </a:r>
            <a:r>
              <a:rPr lang="en-US" dirty="0"/>
              <a:t>is an </a:t>
            </a:r>
            <a:r>
              <a:rPr lang="en-US" i="1" dirty="0"/>
              <a:t>n × n</a:t>
            </a:r>
            <a:r>
              <a:rPr lang="en-US" dirty="0"/>
              <a:t> matrix, since </a:t>
            </a:r>
            <a:r>
              <a:rPr lang="en-US" i="1" dirty="0" err="1" smtClean="0"/>
              <a:t>uu</a:t>
            </a:r>
            <a:r>
              <a:rPr lang="en-US" i="1" baseline="30000" dirty="0" err="1" smtClean="0"/>
              <a:t>T</a:t>
            </a:r>
            <a:r>
              <a:rPr lang="en-US" dirty="0" smtClean="0"/>
              <a:t> </a:t>
            </a:r>
            <a:r>
              <a:rPr lang="en-US" dirty="0"/>
              <a:t>is a matrix of dimension </a:t>
            </a:r>
            <a:r>
              <a:rPr lang="en-US" i="1" dirty="0"/>
              <a:t>n × </a:t>
            </a:r>
            <a:r>
              <a:rPr lang="en-US" i="1" dirty="0" smtClean="0"/>
              <a:t>n</a:t>
            </a:r>
            <a:r>
              <a:rPr lang="en-US" dirty="0" smtClean="0"/>
              <a:t>.</a:t>
            </a:r>
            <a:endParaRPr lang="en-US" dirty="0"/>
          </a:p>
          <a:p>
            <a:r>
              <a:rPr lang="en-US" i="1" dirty="0" smtClean="0"/>
              <a:t>H</a:t>
            </a:r>
            <a:r>
              <a:rPr lang="en-US" i="1" baseline="-25000" dirty="0" smtClean="0"/>
              <a:t>u</a:t>
            </a:r>
            <a:r>
              <a:rPr lang="en-US" dirty="0" smtClean="0"/>
              <a:t> is orthogonal.</a:t>
            </a:r>
            <a:endParaRPr lang="en-US" dirty="0"/>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3680" y="827312"/>
            <a:ext cx="8721852" cy="1636776"/>
          </a:xfrm>
          <a:prstGeom prst="rect">
            <a:avLst/>
          </a:prstGeom>
        </p:spPr>
      </p:pic>
      <p:pic>
        <p:nvPicPr>
          <p:cNvPr id="8" name="Picture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94640" y="4132707"/>
            <a:ext cx="8712708" cy="2159508"/>
          </a:xfrm>
          <a:prstGeom prst="rect">
            <a:avLst/>
          </a:prstGeom>
        </p:spPr>
      </p:pic>
    </p:spTree>
    <p:extLst>
      <p:ext uri="{BB962C8B-B14F-4D97-AF65-F5344CB8AC3E}">
        <p14:creationId xmlns:p14="http://schemas.microsoft.com/office/powerpoint/2010/main" val="14887783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Householder Reflections</a:t>
            </a:r>
            <a:endParaRPr lang="en-US" dirty="0"/>
          </a:p>
        </p:txBody>
      </p:sp>
      <p:sp>
        <p:nvSpPr>
          <p:cNvPr id="3" name="Content Placeholder 2"/>
          <p:cNvSpPr>
            <a:spLocks noGrp="1"/>
          </p:cNvSpPr>
          <p:nvPr>
            <p:ph idx="1"/>
          </p:nvPr>
        </p:nvSpPr>
        <p:spPr/>
        <p:txBody>
          <a:bodyPr/>
          <a:lstStyle/>
          <a:p>
            <a:r>
              <a:rPr lang="en-US" dirty="0" smtClean="0"/>
              <a:t>Geometric interpretation</a:t>
            </a:r>
            <a:endParaRPr lang="en-US" dirty="0"/>
          </a:p>
          <a:p>
            <a:pPr marL="857250" lvl="2" indent="0">
              <a:buNone/>
            </a:pPr>
            <a:r>
              <a:rPr lang="en-US" dirty="0" smtClean="0"/>
              <a:t>Hu(</a:t>
            </a:r>
            <a:r>
              <a:rPr lang="en-US" dirty="0" err="1" smtClean="0"/>
              <a:t>ku</a:t>
            </a:r>
            <a:r>
              <a:rPr lang="en-US" dirty="0"/>
              <a:t>) = -</a:t>
            </a:r>
            <a:r>
              <a:rPr lang="en-US" dirty="0" err="1" smtClean="0"/>
              <a:t>ku</a:t>
            </a:r>
            <a:r>
              <a:rPr lang="en-US" dirty="0" smtClean="0"/>
              <a:t>, and </a:t>
            </a:r>
            <a:r>
              <a:rPr lang="en-US" i="1" dirty="0" smtClean="0"/>
              <a:t>H</a:t>
            </a:r>
            <a:r>
              <a:rPr lang="en-US" i="1" baseline="-25000" dirty="0" smtClean="0"/>
              <a:t>u</a:t>
            </a:r>
            <a:r>
              <a:rPr lang="en-US" i="1" dirty="0" smtClean="0"/>
              <a:t>(w)</a:t>
            </a:r>
            <a:r>
              <a:rPr lang="en-US" dirty="0" smtClean="0"/>
              <a:t> </a:t>
            </a:r>
            <a:r>
              <a:rPr lang="en-US" dirty="0"/>
              <a:t>is a reflection of </a:t>
            </a:r>
            <a:r>
              <a:rPr lang="en-US" i="1" dirty="0"/>
              <a:t>w</a:t>
            </a:r>
            <a:r>
              <a:rPr lang="en-US" dirty="0"/>
              <a:t> in the plane </a:t>
            </a:r>
            <a:r>
              <a:rPr lang="en-US" dirty="0" smtClean="0"/>
              <a:t>		through </a:t>
            </a:r>
            <a:r>
              <a:rPr lang="en-US" dirty="0"/>
              <a:t>0 perpendicular to </a:t>
            </a:r>
            <a:r>
              <a:rPr lang="en-US" i="1" dirty="0" smtClean="0"/>
              <a:t>u</a:t>
            </a:r>
            <a:r>
              <a:rPr lang="en-US" dirty="0" smtClean="0"/>
              <a:t>.</a:t>
            </a:r>
            <a:br>
              <a:rPr lang="en-US" dirty="0" smtClean="0"/>
            </a:br>
            <a:r>
              <a:rPr lang="en-US" dirty="0" smtClean="0"/>
              <a:t>	</a:t>
            </a:r>
            <a:endParaRPr lang="en-US" dirty="0"/>
          </a:p>
        </p:txBody>
      </p:sp>
      <p:pic>
        <p:nvPicPr>
          <p:cNvPr id="5" name="Picture 4"/>
          <p:cNvPicPr>
            <a:picLocks noChangeAspect="1"/>
          </p:cNvPicPr>
          <p:nvPr/>
        </p:nvPicPr>
        <p:blipFill>
          <a:blip r:embed="rId2"/>
          <a:stretch>
            <a:fillRect/>
          </a:stretch>
        </p:blipFill>
        <p:spPr>
          <a:xfrm>
            <a:off x="1481035" y="3575050"/>
            <a:ext cx="4191000" cy="2733675"/>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239639" y="3023859"/>
                <a:ext cx="20483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r>
                        <a:rPr lang="en-US" i="0">
                          <a:latin typeface="Cambria Math" panose="02040503050406030204" pitchFamily="18" charset="0"/>
                        </a:rPr>
                        <m:t>=</m:t>
                      </m:r>
                      <m:r>
                        <a:rPr lang="en-US" i="1">
                          <a:latin typeface="Cambria Math" panose="02040503050406030204" pitchFamily="18" charset="0"/>
                        </a:rPr>
                        <m:t>𝑤</m:t>
                      </m:r>
                      <m:r>
                        <a:rPr lang="en-US" i="0">
                          <a:latin typeface="Cambria Math" panose="02040503050406030204" pitchFamily="18" charset="0"/>
                        </a:rPr>
                        <m:t>−</m:t>
                      </m:r>
                      <m:r>
                        <a:rPr lang="en-US" i="1">
                          <a:latin typeface="Cambria Math" panose="02040503050406030204" pitchFamily="18" charset="0"/>
                        </a:rPr>
                        <m:t>𝑝𝑟𝑜</m:t>
                      </m:r>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𝑢</m:t>
                          </m:r>
                        </m:sub>
                      </m:sSub>
                      <m:d>
                        <m:dPr>
                          <m:ctrlPr>
                            <a:rPr lang="en-US" i="1">
                              <a:latin typeface="Cambria Math" panose="02040503050406030204" pitchFamily="18" charset="0"/>
                            </a:rPr>
                          </m:ctrlPr>
                        </m:dPr>
                        <m:e>
                          <m:r>
                            <a:rPr lang="en-US" i="1">
                              <a:latin typeface="Cambria Math" panose="02040503050406030204" pitchFamily="18" charset="0"/>
                            </a:rPr>
                            <m:t>𝑤</m:t>
                          </m: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239639" y="3023859"/>
                <a:ext cx="2048318"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867697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Householder Reflections  Properties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H</a:t>
            </a:r>
            <a:r>
              <a:rPr lang="en-US" baseline="-25000" dirty="0" err="1" smtClean="0"/>
              <a:t>u</a:t>
            </a:r>
            <a:r>
              <a:rPr lang="en-US" dirty="0" smtClean="0"/>
              <a:t> is symmetric.</a:t>
            </a:r>
          </a:p>
          <a:p>
            <a:pPr marL="514350" indent="-514350">
              <a:buFont typeface="+mj-lt"/>
              <a:buAutoNum type="arabicPeriod"/>
            </a:pPr>
            <a:endParaRPr lang="en-US" dirty="0" smtClean="0"/>
          </a:p>
          <a:p>
            <a:pPr marL="514350" indent="-514350">
              <a:buFont typeface="+mj-lt"/>
              <a:buAutoNum type="arabicPeriod"/>
            </a:pPr>
            <a:r>
              <a:rPr lang="en-US" dirty="0" err="1" smtClean="0"/>
              <a:t>H</a:t>
            </a:r>
            <a:r>
              <a:rPr lang="en-US" baseline="-25000" dirty="0" err="1" smtClean="0"/>
              <a:t>u</a:t>
            </a:r>
            <a:r>
              <a:rPr lang="en-US" dirty="0" smtClean="0"/>
              <a:t> is orthogonal.</a:t>
            </a:r>
          </a:p>
          <a:p>
            <a:pPr marL="514350" indent="-514350">
              <a:buFont typeface="+mj-lt"/>
              <a:buAutoNum type="arabicPeriod"/>
            </a:pPr>
            <a:endParaRPr lang="en-US" dirty="0" smtClean="0"/>
          </a:p>
          <a:p>
            <a:pPr marL="514350" indent="-514350">
              <a:buFont typeface="+mj-lt"/>
              <a:buAutoNum type="arabicPeriod"/>
            </a:pPr>
            <a:r>
              <a:rPr lang="en-US" dirty="0" smtClean="0"/>
              <a:t> </a:t>
            </a:r>
          </a:p>
          <a:p>
            <a:pPr marL="514350" indent="-514350">
              <a:buFont typeface="+mj-lt"/>
              <a:buAutoNum type="arabicPeriod"/>
            </a:pPr>
            <a:endParaRPr lang="en-US" dirty="0" smtClean="0"/>
          </a:p>
          <a:p>
            <a:pPr marL="514350" indent="-514350">
              <a:buFont typeface="+mj-lt"/>
              <a:buAutoNum type="arabicPeriod"/>
            </a:pPr>
            <a:r>
              <a:rPr lang="en-US" dirty="0" smtClean="0"/>
              <a:t> </a:t>
            </a:r>
            <a:endParaRPr lang="en-US" dirty="0"/>
          </a:p>
        </p:txBody>
      </p:sp>
      <p:graphicFrame>
        <p:nvGraphicFramePr>
          <p:cNvPr id="4" name="Object 3"/>
          <p:cNvGraphicFramePr>
            <a:graphicFrameLocks noChangeAspect="1"/>
          </p:cNvGraphicFramePr>
          <p:nvPr/>
        </p:nvGraphicFramePr>
        <p:xfrm>
          <a:off x="1219200" y="4038600"/>
          <a:ext cx="970139" cy="476250"/>
        </p:xfrm>
        <a:graphic>
          <a:graphicData uri="http://schemas.openxmlformats.org/presentationml/2006/ole">
            <mc:AlternateContent xmlns:mc="http://schemas.openxmlformats.org/markup-compatibility/2006">
              <mc:Choice xmlns:v="urn:schemas-microsoft-com:vml" Requires="v">
                <p:oleObj spid="_x0000_s18531" name="Equation" r:id="rId3" imgW="698400" imgH="342720" progId="Equation.3">
                  <p:embed/>
                </p:oleObj>
              </mc:Choice>
              <mc:Fallback>
                <p:oleObj name="Equation" r:id="rId3" imgW="6984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038600"/>
                        <a:ext cx="970139" cy="4762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27305979"/>
              </p:ext>
            </p:extLst>
          </p:nvPr>
        </p:nvGraphicFramePr>
        <p:xfrm>
          <a:off x="1136115" y="5118786"/>
          <a:ext cx="2810453" cy="540869"/>
        </p:xfrm>
        <a:graphic>
          <a:graphicData uri="http://schemas.openxmlformats.org/presentationml/2006/ole">
            <mc:AlternateContent xmlns:mc="http://schemas.openxmlformats.org/markup-compatibility/2006">
              <mc:Choice xmlns:v="urn:schemas-microsoft-com:vml" Requires="v">
                <p:oleObj spid="_x0000_s18532" name="Equation" r:id="rId5" imgW="1320480" imgH="253800" progId="Equation.DSMT4">
                  <p:embed/>
                </p:oleObj>
              </mc:Choice>
              <mc:Fallback>
                <p:oleObj name="Equation" r:id="rId5" imgW="1320480" imgH="253800" progId="Equation.DSMT4">
                  <p:embed/>
                  <p:pic>
                    <p:nvPicPr>
                      <p:cNvPr id="0" name=""/>
                      <p:cNvPicPr>
                        <a:picLocks noChangeAspect="1" noChangeArrowheads="1"/>
                      </p:cNvPicPr>
                      <p:nvPr/>
                    </p:nvPicPr>
                    <p:blipFill>
                      <a:blip r:embed="rId6"/>
                      <a:srcRect/>
                      <a:stretch>
                        <a:fillRect/>
                      </a:stretch>
                    </p:blipFill>
                    <p:spPr bwMode="auto">
                      <a:xfrm>
                        <a:off x="1136115" y="5118786"/>
                        <a:ext cx="2810453" cy="54086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8658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t>
            </a:r>
            <a:r>
              <a:rPr lang="en-US" dirty="0"/>
              <a:t>Column Zeroing Using Householder Reflections</a:t>
            </a:r>
          </a:p>
        </p:txBody>
      </p:sp>
      <p:sp>
        <p:nvSpPr>
          <p:cNvPr id="3" name="Content Placeholder 2"/>
          <p:cNvSpPr>
            <a:spLocks noGrp="1"/>
          </p:cNvSpPr>
          <p:nvPr>
            <p:ph idx="1"/>
          </p:nvPr>
        </p:nvSpPr>
        <p:spPr/>
        <p:txBody>
          <a:bodyPr/>
          <a:lstStyle/>
          <a:p>
            <a:r>
              <a:rPr lang="en-US" dirty="0" smtClean="0"/>
              <a:t>A single Householder reflection can zero out all the elements                             below a diagonal element </a:t>
            </a:r>
            <a:r>
              <a:rPr lang="en-US" dirty="0" err="1" smtClean="0"/>
              <a:t>a</a:t>
            </a:r>
            <a:r>
              <a:rPr lang="en-US" baseline="-25000" dirty="0" err="1" smtClean="0"/>
              <a:t>ii</a:t>
            </a:r>
            <a:r>
              <a:rPr lang="en-US" dirty="0" smtClean="0"/>
              <a:t> in one multiplication.</a:t>
            </a:r>
          </a:p>
          <a:p>
            <a:endParaRPr lang="en-US" dirty="0"/>
          </a:p>
        </p:txBody>
      </p:sp>
      <p:graphicFrame>
        <p:nvGraphicFramePr>
          <p:cNvPr id="4" name="Object 3"/>
          <p:cNvGraphicFramePr>
            <a:graphicFrameLocks noChangeAspect="1"/>
          </p:cNvGraphicFramePr>
          <p:nvPr/>
        </p:nvGraphicFramePr>
        <p:xfrm>
          <a:off x="3657600" y="2195072"/>
          <a:ext cx="2484628" cy="463550"/>
        </p:xfrm>
        <a:graphic>
          <a:graphicData uri="http://schemas.openxmlformats.org/presentationml/2006/ole">
            <mc:AlternateContent xmlns:mc="http://schemas.openxmlformats.org/markup-compatibility/2006">
              <mc:Choice xmlns:v="urn:schemas-microsoft-com:vml" Requires="v">
                <p:oleObj spid="_x0000_s19506" name="Equation" r:id="rId3" imgW="1701720" imgH="317160" progId="Equation.DSMT4">
                  <p:embed/>
                </p:oleObj>
              </mc:Choice>
              <mc:Fallback>
                <p:oleObj name="Equation" r:id="rId3" imgW="1701720" imgH="317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195072"/>
                        <a:ext cx="2484628" cy="4635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074222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Column Zeroing Using Householder Reflections</a:t>
            </a:r>
          </a:p>
        </p:txBody>
      </p:sp>
      <p:sp>
        <p:nvSpPr>
          <p:cNvPr id="3" name="Content Placeholder 2"/>
          <p:cNvSpPr>
            <a:spLocks noGrp="1"/>
          </p:cNvSpPr>
          <p:nvPr>
            <p:ph idx="1"/>
          </p:nvPr>
        </p:nvSpPr>
        <p:spPr/>
        <p:txBody>
          <a:bodyPr/>
          <a:lstStyle/>
          <a:p>
            <a:r>
              <a:rPr lang="en-US" dirty="0" smtClean="0"/>
              <a:t>Let x be the first column of the m   n matrix A. </a:t>
            </a:r>
            <a:r>
              <a:rPr lang="en-US" i="1" dirty="0" err="1" smtClean="0"/>
              <a:t>H</a:t>
            </a:r>
            <a:r>
              <a:rPr lang="en-US" i="1" baseline="-25000" dirty="0" err="1" smtClean="0"/>
              <a:t>u</a:t>
            </a:r>
            <a:r>
              <a:rPr lang="en-US" i="1" dirty="0" err="1" smtClean="0"/>
              <a:t>x</a:t>
            </a:r>
            <a:r>
              <a:rPr lang="en-US" dirty="0" smtClean="0"/>
              <a:t> is the first column of </a:t>
            </a:r>
            <a:r>
              <a:rPr lang="en-US" i="1" dirty="0" err="1" smtClean="0"/>
              <a:t>H</a:t>
            </a:r>
            <a:r>
              <a:rPr lang="en-US" i="1" baseline="-25000" dirty="0" err="1" smtClean="0"/>
              <a:t>u</a:t>
            </a:r>
            <a:r>
              <a:rPr lang="en-US" i="1" dirty="0" err="1" smtClean="0"/>
              <a:t>A</a:t>
            </a:r>
            <a:r>
              <a:rPr lang="en-US" dirty="0" smtClean="0"/>
              <a:t>. Find </a:t>
            </a:r>
            <a:r>
              <a:rPr lang="en-US" i="1" dirty="0" smtClean="0"/>
              <a:t>u</a:t>
            </a:r>
            <a:r>
              <a:rPr lang="en-US" dirty="0" smtClean="0"/>
              <a:t> such that </a:t>
            </a:r>
            <a:r>
              <a:rPr lang="en-US" i="1" dirty="0" err="1" smtClean="0"/>
              <a:t>H</a:t>
            </a:r>
            <a:r>
              <a:rPr lang="en-US" i="1" baseline="-25000" dirty="0" err="1" smtClean="0"/>
              <a:t>u</a:t>
            </a:r>
            <a:r>
              <a:rPr lang="en-US" i="1" dirty="0" err="1" smtClean="0"/>
              <a:t>x</a:t>
            </a:r>
            <a:r>
              <a:rPr lang="en-US" i="1" dirty="0" smtClean="0"/>
              <a:t> </a:t>
            </a:r>
            <a:r>
              <a:rPr lang="en-US" dirty="0" smtClean="0"/>
              <a:t>is of the form                     . Some analysis shows that</a:t>
            </a:r>
            <a:endParaRPr lang="en-US" i="1" dirty="0"/>
          </a:p>
        </p:txBody>
      </p:sp>
      <mc:AlternateContent xmlns:mc="http://schemas.openxmlformats.org/markup-compatibility/2006" xmlns:a14="http://schemas.microsoft.com/office/drawing/2010/main">
        <mc:Choice Requires="a14">
          <p:sp>
            <p:nvSpPr>
              <p:cNvPr id="4" name="Rectangle 3"/>
              <p:cNvSpPr/>
              <p:nvPr/>
            </p:nvSpPr>
            <p:spPr>
              <a:xfrm>
                <a:off x="6295718" y="1733168"/>
                <a:ext cx="402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295718" y="1733168"/>
                <a:ext cx="402674"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716452" y="2699887"/>
                <a:ext cx="21538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𝑋</m:t>
                                    </m:r>
                                  </m:e>
                                  <m:e>
                                    <m:r>
                                      <a:rPr lang="en-US" i="0">
                                        <a:latin typeface="Cambria Math" panose="02040503050406030204" pitchFamily="18" charset="0"/>
                                      </a:rPr>
                                      <m:t>0</m:t>
                                    </m:r>
                                  </m:e>
                                  <m:e>
                                    <m:r>
                                      <a:rPr lang="en-US" i="0">
                                        <a:latin typeface="Cambria Math" panose="02040503050406030204" pitchFamily="18" charset="0"/>
                                      </a:rPr>
                                      <m:t>…</m:t>
                                    </m:r>
                                  </m:e>
                                  <m:e>
                                    <m:r>
                                      <a:rPr lang="en-US" i="0">
                                        <a:latin typeface="Cambria Math" panose="02040503050406030204" pitchFamily="18" charset="0"/>
                                      </a:rPr>
                                      <m:t>0</m:t>
                                    </m:r>
                                  </m:e>
                                  <m:e>
                                    <m:r>
                                      <a:rPr lang="en-US" i="0">
                                        <a:latin typeface="Cambria Math" panose="02040503050406030204" pitchFamily="18" charset="0"/>
                                      </a:rPr>
                                      <m:t>0</m:t>
                                    </m:r>
                                  </m:e>
                                </m:mr>
                              </m:m>
                            </m:e>
                          </m:d>
                        </m:e>
                        <m:sup>
                          <m:r>
                            <a:rPr lang="en-US" i="1">
                              <a:latin typeface="Cambria Math" panose="02040503050406030204" pitchFamily="18" charset="0"/>
                            </a:rPr>
                            <m:t>𝑇</m:t>
                          </m:r>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716452" y="2699887"/>
                <a:ext cx="2153858"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46012" y="3479693"/>
                <a:ext cx="2855205"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𝑢</m:t>
                      </m:r>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𝑥</m:t>
                                </m:r>
                                <m:r>
                                  <a:rPr lang="en-US" i="0">
                                    <a:latin typeface="Cambria Math" panose="02040503050406030204" pitchFamily="18" charset="0"/>
                                  </a:rPr>
                                  <m:t>+</m:t>
                                </m:r>
                                <m:sSub>
                                  <m:sSubPr>
                                    <m:ctrlPr>
                                      <a:rPr lang="en-US" i="1">
                                        <a:latin typeface="Cambria Math" panose="02040503050406030204" pitchFamily="18" charset="0"/>
                                      </a:rPr>
                                    </m:ctrlPr>
                                  </m:sSubPr>
                                  <m:e>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0">
                                        <a:latin typeface="Cambria Math" panose="02040503050406030204" pitchFamily="18" charset="0"/>
                                      </a:rPr>
                                      <m:t>1</m:t>
                                    </m:r>
                                  </m:sub>
                                </m:sSub>
                                <m:r>
                                  <a:rPr lang="en-US" i="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&gt;0</m:t>
                                </m:r>
                              </m:e>
                            </m:mr>
                            <m:mr>
                              <m:e>
                                <m:r>
                                  <a:rPr lang="en-US" i="1">
                                    <a:latin typeface="Cambria Math" panose="02040503050406030204" pitchFamily="18" charset="0"/>
                                  </a:rPr>
                                  <m:t>𝑥</m:t>
                                </m:r>
                                <m:r>
                                  <a:rPr lang="en-US" i="0">
                                    <a:latin typeface="Cambria Math" panose="02040503050406030204" pitchFamily="18" charset="0"/>
                                  </a:rPr>
                                  <m:t>−</m:t>
                                </m:r>
                                <m:sSub>
                                  <m:sSubPr>
                                    <m:ctrlPr>
                                      <a:rPr lang="en-US" i="1">
                                        <a:latin typeface="Cambria Math" panose="02040503050406030204" pitchFamily="18" charset="0"/>
                                      </a:rPr>
                                    </m:ctrlPr>
                                  </m:sSubPr>
                                  <m:e>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&lt;0</m:t>
                                </m:r>
                              </m:e>
                            </m:mr>
                            <m:mr>
                              <m:e>
                                <m:r>
                                  <a:rPr lang="en-US" i="1">
                                    <a:latin typeface="Cambria Math" panose="02040503050406030204" pitchFamily="18" charset="0"/>
                                  </a:rPr>
                                  <m:t>𝑥</m:t>
                                </m:r>
                                <m:r>
                                  <a:rPr lang="en-US" i="0">
                                    <a:latin typeface="Cambria Math" panose="02040503050406030204" pitchFamily="18" charset="0"/>
                                  </a:rPr>
                                  <m:t>+</m:t>
                                </m:r>
                                <m:sSub>
                                  <m:sSubPr>
                                    <m:ctrlPr>
                                      <a:rPr lang="en-US" i="1">
                                        <a:latin typeface="Cambria Math" panose="02040503050406030204" pitchFamily="18" charset="0"/>
                                      </a:rPr>
                                    </m:ctrlPr>
                                  </m:sSubPr>
                                  <m:e>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0">
                                        <a:latin typeface="Cambria Math" panose="02040503050406030204" pitchFamily="18" charset="0"/>
                                      </a:rPr>
                                      <m:t>1</m:t>
                                    </m:r>
                                  </m:sub>
                                </m:sSub>
                                <m:r>
                                  <a:rPr lang="en-US" i="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=0</m:t>
                                </m:r>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846012" y="3479693"/>
                <a:ext cx="2855205" cy="111799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2331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150"/>
            <a:ext cx="8229600" cy="1143000"/>
          </a:xfrm>
        </p:spPr>
        <p:txBody>
          <a:bodyPr/>
          <a:lstStyle/>
          <a:p>
            <a:r>
              <a:rPr lang="en-US" dirty="0" smtClean="0"/>
              <a:t>Example 6</a:t>
            </a:r>
            <a:endParaRPr lang="en-US" dirty="0"/>
          </a:p>
        </p:txBody>
      </p:sp>
      <p:pic>
        <p:nvPicPr>
          <p:cNvPr id="5" name="Picture 4"/>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28317" y="599492"/>
            <a:ext cx="5947410" cy="6001703"/>
          </a:xfrm>
          <a:prstGeom prst="rect">
            <a:avLst/>
          </a:prstGeom>
        </p:spPr>
      </p:pic>
    </p:spTree>
    <p:extLst>
      <p:ext uri="{BB962C8B-B14F-4D97-AF65-F5344CB8AC3E}">
        <p14:creationId xmlns:p14="http://schemas.microsoft.com/office/powerpoint/2010/main" val="40659014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a:t>
            </a:r>
            <a:r>
              <a:rPr lang="en-US" dirty="0"/>
              <a:t>Computation with Householder Reflections</a:t>
            </a:r>
          </a:p>
        </p:txBody>
      </p:sp>
      <p:sp>
        <p:nvSpPr>
          <p:cNvPr id="3" name="Content Placeholder 2"/>
          <p:cNvSpPr>
            <a:spLocks noGrp="1"/>
          </p:cNvSpPr>
          <p:nvPr>
            <p:ph idx="1"/>
          </p:nvPr>
        </p:nvSpPr>
        <p:spPr/>
        <p:txBody>
          <a:bodyPr/>
          <a:lstStyle/>
          <a:p>
            <a:r>
              <a:rPr lang="en-US" dirty="0"/>
              <a:t>As was the case with Givens rotations, multiplication by a Householder reflection </a:t>
            </a:r>
            <a:r>
              <a:rPr lang="en-US" i="1" dirty="0" smtClean="0"/>
              <a:t>H</a:t>
            </a:r>
            <a:r>
              <a:rPr lang="en-US" i="1" baseline="-25000" dirty="0" smtClean="0"/>
              <a:t>u</a:t>
            </a:r>
            <a:r>
              <a:rPr lang="en-US" dirty="0" smtClean="0"/>
              <a:t> </a:t>
            </a:r>
            <a:r>
              <a:rPr lang="en-US" dirty="0"/>
              <a:t>does not require construction of the matrix. If </a:t>
            </a:r>
            <a:r>
              <a:rPr lang="en-US" i="1" dirty="0" smtClean="0"/>
              <a:t>H</a:t>
            </a:r>
            <a:r>
              <a:rPr lang="en-US" i="1" baseline="-25000" dirty="0" smtClean="0"/>
              <a:t>u</a:t>
            </a:r>
            <a:r>
              <a:rPr lang="en-US" dirty="0" smtClean="0"/>
              <a:t> </a:t>
            </a:r>
            <a:r>
              <a:rPr lang="en-US" dirty="0"/>
              <a:t>is an </a:t>
            </a:r>
            <a:r>
              <a:rPr lang="en-US" i="1" dirty="0"/>
              <a:t>m × m</a:t>
            </a:r>
            <a:r>
              <a:rPr lang="en-US" dirty="0"/>
              <a:t> Householder matrix, </a:t>
            </a:r>
            <a:r>
              <a:rPr lang="en-US" i="1" dirty="0"/>
              <a:t>x</a:t>
            </a:r>
            <a:r>
              <a:rPr lang="en-US" dirty="0"/>
              <a:t> is a vector in </a:t>
            </a:r>
            <a:r>
              <a:rPr lang="en-US" i="1" dirty="0" smtClean="0"/>
              <a:t>R</a:t>
            </a:r>
            <a:r>
              <a:rPr lang="en-US" i="1" baseline="30000" dirty="0" smtClean="0"/>
              <a:t>m</a:t>
            </a:r>
            <a:r>
              <a:rPr lang="en-US" dirty="0" smtClean="0"/>
              <a:t> </a:t>
            </a:r>
            <a:r>
              <a:rPr lang="en-US" dirty="0"/>
              <a:t>, and </a:t>
            </a:r>
            <a:r>
              <a:rPr lang="en-US" i="1" dirty="0"/>
              <a:t>A</a:t>
            </a:r>
            <a:r>
              <a:rPr lang="en-US" dirty="0"/>
              <a:t> is an </a:t>
            </a:r>
            <a:r>
              <a:rPr lang="en-US" i="1" dirty="0"/>
              <a:t>m × n</a:t>
            </a:r>
            <a:r>
              <a:rPr lang="en-US" dirty="0"/>
              <a:t> matrix, then the products </a:t>
            </a:r>
            <a:r>
              <a:rPr lang="en-US" i="1" dirty="0" err="1" smtClean="0"/>
              <a:t>H</a:t>
            </a:r>
            <a:r>
              <a:rPr lang="en-US" i="1" baseline="-25000" dirty="0" err="1" smtClean="0"/>
              <a:t>u</a:t>
            </a:r>
            <a:r>
              <a:rPr lang="en-US" i="1" dirty="0" err="1" smtClean="0"/>
              <a:t>x</a:t>
            </a:r>
            <a:r>
              <a:rPr lang="en-US" dirty="0" smtClean="0"/>
              <a:t> </a:t>
            </a:r>
            <a:r>
              <a:rPr lang="en-US" dirty="0"/>
              <a:t>and </a:t>
            </a:r>
            <a:r>
              <a:rPr lang="en-US" i="1" dirty="0" err="1" smtClean="0"/>
              <a:t>H</a:t>
            </a:r>
            <a:r>
              <a:rPr lang="en-US" i="1" baseline="-25000" dirty="0" err="1" smtClean="0"/>
              <a:t>u</a:t>
            </a:r>
            <a:r>
              <a:rPr lang="en-US" i="1" dirty="0" err="1" smtClean="0"/>
              <a:t>A</a:t>
            </a:r>
            <a:r>
              <a:rPr lang="en-US" dirty="0" smtClean="0"/>
              <a:t> </a:t>
            </a:r>
            <a:r>
              <a:rPr lang="en-US" dirty="0"/>
              <a:t>can be computed by a simple formula. If </a:t>
            </a:r>
            <a:r>
              <a:rPr lang="en-US" i="1" dirty="0" smtClean="0"/>
              <a:t>H</a:t>
            </a:r>
            <a:r>
              <a:rPr lang="en-US" i="1" baseline="-25000" dirty="0" smtClean="0"/>
              <a:t>u</a:t>
            </a:r>
            <a:r>
              <a:rPr lang="en-US" dirty="0" smtClean="0"/>
              <a:t> </a:t>
            </a:r>
            <a:r>
              <a:rPr lang="en-US" dirty="0"/>
              <a:t>is an </a:t>
            </a:r>
            <a:r>
              <a:rPr lang="en-US" i="1" dirty="0"/>
              <a:t>n × n</a:t>
            </a:r>
            <a:r>
              <a:rPr lang="en-US" dirty="0"/>
              <a:t> matrix, then the same is true for </a:t>
            </a:r>
            <a:r>
              <a:rPr lang="en-US" i="1" dirty="0" err="1" smtClean="0"/>
              <a:t>AH</a:t>
            </a:r>
            <a:r>
              <a:rPr lang="en-US" i="1" baseline="-25000" dirty="0" err="1" smtClean="0"/>
              <a:t>u</a:t>
            </a:r>
            <a:r>
              <a:rPr lang="en-US" dirty="0" smtClean="0"/>
              <a:t>.</a:t>
            </a:r>
            <a:endParaRPr lang="en-US" dirty="0"/>
          </a:p>
        </p:txBody>
      </p:sp>
    </p:spTree>
    <p:extLst>
      <p:ext uri="{BB962C8B-B14F-4D97-AF65-F5344CB8AC3E}">
        <p14:creationId xmlns:p14="http://schemas.microsoft.com/office/powerpoint/2010/main" val="1340699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Computation with Householder Reflections</a:t>
            </a:r>
          </a:p>
        </p:txBody>
      </p:sp>
      <p:pic>
        <p:nvPicPr>
          <p:cNvPr id="4" name="Picture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22956" y="2039486"/>
            <a:ext cx="6719316" cy="2065020"/>
          </a:xfrm>
          <a:prstGeom prst="rect">
            <a:avLst/>
          </a:prstGeom>
        </p:spPr>
      </p:pic>
    </p:spTree>
    <p:extLst>
      <p:ext uri="{BB962C8B-B14F-4D97-AF65-F5344CB8AC3E}">
        <p14:creationId xmlns:p14="http://schemas.microsoft.com/office/powerpoint/2010/main" val="4212493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Givens QR Decomposition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LU decomposition </a:t>
            </a:r>
            <a:r>
              <a:rPr lang="en-US" dirty="0" smtClean="0"/>
              <a:t>is developed by </a:t>
            </a:r>
            <a:r>
              <a:rPr lang="en-US" dirty="0"/>
              <a:t>applying a sequence of elementary matrices to the left side of </a:t>
            </a:r>
            <a:r>
              <a:rPr lang="en-US" i="1" dirty="0"/>
              <a:t>A</a:t>
            </a:r>
            <a:r>
              <a:rPr lang="en-US" dirty="0"/>
              <a:t> . In the resulting decomposition LU, </a:t>
            </a:r>
            <a:r>
              <a:rPr lang="en-US" i="1" dirty="0"/>
              <a:t>L</a:t>
            </a:r>
            <a:r>
              <a:rPr lang="en-US" dirty="0"/>
              <a:t> is the product of the elementary matrices and </a:t>
            </a:r>
            <a:r>
              <a:rPr lang="en-US" i="1" dirty="0"/>
              <a:t>U</a:t>
            </a:r>
            <a:r>
              <a:rPr lang="en-US" dirty="0"/>
              <a:t> is an upper triangular </a:t>
            </a:r>
            <a:r>
              <a:rPr lang="en-US" dirty="0" smtClean="0"/>
              <a:t>matrix.</a:t>
            </a:r>
          </a:p>
          <a:p>
            <a:r>
              <a:rPr lang="en-US" dirty="0" smtClean="0"/>
              <a:t>We can use </a:t>
            </a:r>
            <a:r>
              <a:rPr lang="en-US" dirty="0"/>
              <a:t>this same idea </a:t>
            </a:r>
            <a:r>
              <a:rPr lang="en-US" dirty="0" smtClean="0"/>
              <a:t>for the </a:t>
            </a:r>
            <a:r>
              <a:rPr lang="en-US" dirty="0"/>
              <a:t>transformation of </a:t>
            </a:r>
            <a:r>
              <a:rPr lang="en-US" i="1" dirty="0"/>
              <a:t>A</a:t>
            </a:r>
            <a:r>
              <a:rPr lang="en-US" dirty="0"/>
              <a:t> into the product QR by applying </a:t>
            </a:r>
            <a:r>
              <a:rPr lang="en-US" dirty="0" smtClean="0"/>
              <a:t>on the left a sequence </a:t>
            </a:r>
            <a:r>
              <a:rPr lang="en-US" dirty="0"/>
              <a:t>of orthogonal matrices </a:t>
            </a:r>
            <a:r>
              <a:rPr lang="en-US" dirty="0" smtClean="0"/>
              <a:t>called </a:t>
            </a:r>
            <a:r>
              <a:rPr lang="en-US" dirty="0"/>
              <a:t>Givens matrices that transform </a:t>
            </a:r>
            <a:r>
              <a:rPr lang="en-US" i="1" dirty="0"/>
              <a:t>A</a:t>
            </a:r>
            <a:r>
              <a:rPr lang="en-US" dirty="0"/>
              <a:t> into an upper triangular matrix </a:t>
            </a:r>
            <a:r>
              <a:rPr lang="en-US" i="1" dirty="0"/>
              <a:t>R</a:t>
            </a:r>
            <a:r>
              <a:rPr lang="en-US" dirty="0"/>
              <a:t> . Each Givens matrix product zeros-out a matrix element in the creation of </a:t>
            </a:r>
            <a:r>
              <a:rPr lang="en-US" i="1" dirty="0"/>
              <a:t>R</a:t>
            </a:r>
            <a:r>
              <a:rPr lang="en-US" dirty="0"/>
              <a:t> </a:t>
            </a:r>
            <a:r>
              <a:rPr lang="en-US" dirty="0" smtClean="0"/>
              <a:t>.</a:t>
            </a:r>
            <a:endParaRPr lang="en-US" dirty="0"/>
          </a:p>
        </p:txBody>
      </p:sp>
    </p:spTree>
    <p:extLst>
      <p:ext uri="{BB962C8B-B14F-4D97-AF65-F5344CB8AC3E}">
        <p14:creationId xmlns:p14="http://schemas.microsoft.com/office/powerpoint/2010/main" val="5137797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Zero Out 1st Column Matrix Entries using a Householder </a:t>
            </a:r>
            <a:r>
              <a:rPr lang="en-US" dirty="0" smtClean="0"/>
              <a:t>Reflection </a:t>
            </a:r>
            <a:endParaRPr lang="en-US" dirty="0"/>
          </a:p>
        </p:txBody>
      </p:sp>
      <p:pic>
        <p:nvPicPr>
          <p:cNvPr id="5" name="Picture 4" descr="TP_tmp.png"/>
          <p:cNvPicPr>
            <a:picLocks noChangeAspect="1"/>
          </p:cNvPicPr>
          <p:nvPr>
            <p:custDataLst>
              <p:tags r:id="rId1"/>
            </p:custDataLst>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b="7048"/>
          <a:stretch/>
        </p:blipFill>
        <p:spPr>
          <a:xfrm>
            <a:off x="190500" y="2006600"/>
            <a:ext cx="8763000" cy="4509477"/>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309041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5940" y="321019"/>
            <a:ext cx="9144000" cy="914079"/>
          </a:xfrm>
        </p:spPr>
        <p:txBody>
          <a:bodyPr>
            <a:normAutofit fontScale="90000"/>
          </a:bodyPr>
          <a:lstStyle/>
          <a:p>
            <a:pPr algn="l"/>
            <a:r>
              <a:rPr lang="en-US" dirty="0"/>
              <a:t>Zero Out </a:t>
            </a:r>
            <a:r>
              <a:rPr lang="en-US" dirty="0" smtClean="0"/>
              <a:t>1st Column </a:t>
            </a:r>
            <a:r>
              <a:rPr lang="en-US" dirty="0"/>
              <a:t>Matrix </a:t>
            </a:r>
            <a:r>
              <a:rPr lang="en-US" dirty="0" smtClean="0"/>
              <a:t>Entries using </a:t>
            </a:r>
            <a:r>
              <a:rPr lang="en-US" dirty="0"/>
              <a:t>a Householder </a:t>
            </a:r>
            <a:r>
              <a:rPr lang="en-US" dirty="0" smtClean="0"/>
              <a:t>Reflection</a:t>
            </a:r>
            <a:endParaRPr lang="en-US" dirty="0"/>
          </a:p>
        </p:txBody>
      </p:sp>
      <p:pic>
        <p:nvPicPr>
          <p:cNvPr id="4" name="Picture 3" descr="TP_tmp.png"/>
          <p:cNvPicPr>
            <a:picLocks noChangeAspect="1"/>
          </p:cNvPicPr>
          <p:nvPr>
            <p:custDataLst>
              <p:tags r:id="rId1"/>
            </p:custDataLst>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10297"/>
          <a:stretch/>
        </p:blipFill>
        <p:spPr>
          <a:xfrm>
            <a:off x="125940" y="2080845"/>
            <a:ext cx="8763000" cy="2893647"/>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256565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t>
            </a:r>
            <a:r>
              <a:rPr lang="en-US" dirty="0"/>
              <a:t>the </a:t>
            </a:r>
            <a:r>
              <a:rPr lang="en-US" dirty="0" err="1"/>
              <a:t>QR</a:t>
            </a:r>
            <a:r>
              <a:rPr lang="en-US" dirty="0"/>
              <a:t> Decomposition Using Householder Reflections</a:t>
            </a:r>
          </a:p>
        </p:txBody>
      </p:sp>
      <p:sp>
        <p:nvSpPr>
          <p:cNvPr id="3" name="Content Placeholder 2"/>
          <p:cNvSpPr>
            <a:spLocks noGrp="1"/>
          </p:cNvSpPr>
          <p:nvPr>
            <p:ph idx="1"/>
          </p:nvPr>
        </p:nvSpPr>
        <p:spPr/>
        <p:txBody>
          <a:bodyPr/>
          <a:lstStyle/>
          <a:p>
            <a:r>
              <a:rPr lang="en-US" dirty="0"/>
              <a:t>To transform an m × n matrix into upper triangular form, we must zero-out all the elements below the diagonal entries </a:t>
            </a:r>
            <a:r>
              <a:rPr lang="en-US" i="1" dirty="0" err="1" smtClean="0"/>
              <a:t>a</a:t>
            </a:r>
            <a:r>
              <a:rPr lang="en-US" i="1" baseline="-25000" dirty="0" err="1" smtClean="0"/>
              <a:t>11</a:t>
            </a:r>
            <a:r>
              <a:rPr lang="en-US" dirty="0" smtClean="0"/>
              <a:t> </a:t>
            </a:r>
            <a:r>
              <a:rPr lang="en-US" dirty="0"/>
              <a:t>, </a:t>
            </a:r>
            <a:r>
              <a:rPr lang="en-US" i="1" dirty="0" err="1" smtClean="0"/>
              <a:t>a</a:t>
            </a:r>
            <a:r>
              <a:rPr lang="en-US" i="1" baseline="-25000" dirty="0" err="1" smtClean="0"/>
              <a:t>22</a:t>
            </a:r>
            <a:r>
              <a:rPr lang="en-US" dirty="0" smtClean="0"/>
              <a:t> </a:t>
            </a:r>
            <a:r>
              <a:rPr lang="en-US" dirty="0"/>
              <a:t>, … , </a:t>
            </a:r>
            <a:r>
              <a:rPr lang="en-US" i="1" dirty="0" err="1" smtClean="0"/>
              <a:t>a</a:t>
            </a:r>
            <a:r>
              <a:rPr lang="en-US" i="1" baseline="-25000" dirty="0" err="1" smtClean="0"/>
              <a:t>kk</a:t>
            </a:r>
            <a:r>
              <a:rPr lang="en-US" dirty="0" smtClean="0"/>
              <a:t> </a:t>
            </a:r>
            <a:r>
              <a:rPr lang="en-US" dirty="0"/>
              <a:t>,where </a:t>
            </a:r>
            <a:r>
              <a:rPr lang="en-US" i="1" dirty="0"/>
              <a:t>k= min ( m-</a:t>
            </a:r>
            <a:r>
              <a:rPr lang="en-US" i="1" dirty="0" err="1"/>
              <a:t>1,n</a:t>
            </a:r>
            <a:r>
              <a:rPr lang="en-US" i="1" dirty="0"/>
              <a:t> )</a:t>
            </a:r>
            <a:r>
              <a:rPr lang="en-US" dirty="0"/>
              <a:t> . </a:t>
            </a:r>
            <a:endParaRPr lang="en-US" dirty="0" smtClean="0"/>
          </a:p>
          <a:p>
            <a:pPr lvl="1">
              <a:buFont typeface="Arial" panose="020B0604020202020204" pitchFamily="34" charset="0"/>
              <a:buChar char="•"/>
            </a:pPr>
            <a:r>
              <a:rPr lang="en-US" dirty="0" smtClean="0"/>
              <a:t>Create </a:t>
            </a:r>
            <a:r>
              <a:rPr lang="en-US" dirty="0"/>
              <a:t>a sequence of Householder matrices that deal with </a:t>
            </a:r>
            <a:r>
              <a:rPr lang="en-US" dirty="0" err="1"/>
              <a:t>submatrix</a:t>
            </a:r>
            <a:r>
              <a:rPr lang="en-US" dirty="0"/>
              <a:t> </a:t>
            </a:r>
            <a:r>
              <a:rPr lang="en-US" dirty="0" smtClean="0"/>
              <a:t>blocks. Relative to the current block, </a:t>
            </a:r>
            <a:r>
              <a:rPr lang="en-US" i="1" dirty="0" err="1" smtClean="0"/>
              <a:t>a</a:t>
            </a:r>
            <a:r>
              <a:rPr lang="en-US" i="1" baseline="-25000" dirty="0" err="1" smtClean="0"/>
              <a:t>11</a:t>
            </a:r>
            <a:r>
              <a:rPr lang="en-US" dirty="0" smtClean="0"/>
              <a:t> is in the upper left-hand corner. Use </a:t>
            </a:r>
            <a:r>
              <a:rPr lang="en-US" dirty="0" err="1" smtClean="0"/>
              <a:t>hzero1</a:t>
            </a:r>
            <a:r>
              <a:rPr lang="en-US" dirty="0" smtClean="0"/>
              <a:t> with the block. </a:t>
            </a:r>
            <a:endParaRPr lang="en-US" dirty="0"/>
          </a:p>
        </p:txBody>
      </p:sp>
    </p:spTree>
    <p:extLst>
      <p:ext uri="{BB962C8B-B14F-4D97-AF65-F5344CB8AC3E}">
        <p14:creationId xmlns:p14="http://schemas.microsoft.com/office/powerpoint/2010/main" val="11937823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04" y="0"/>
            <a:ext cx="8229600" cy="1143000"/>
          </a:xfrm>
        </p:spPr>
        <p:txBody>
          <a:bodyPr>
            <a:normAutofit fontScale="90000"/>
          </a:bodyPr>
          <a:lstStyle/>
          <a:p>
            <a:r>
              <a:rPr lang="en-US" dirty="0"/>
              <a:t>Computing the </a:t>
            </a:r>
            <a:r>
              <a:rPr lang="en-US" dirty="0" err="1"/>
              <a:t>QR</a:t>
            </a:r>
            <a:r>
              <a:rPr lang="en-US" dirty="0"/>
              <a:t> Decomposition Using Householder Reflections</a:t>
            </a:r>
            <a:endParaRPr lang="en-US" dirty="0"/>
          </a:p>
        </p:txBody>
      </p:sp>
      <p:sp>
        <p:nvSpPr>
          <p:cNvPr id="7" name="TextBox 6"/>
          <p:cNvSpPr txBox="1"/>
          <p:nvPr/>
        </p:nvSpPr>
        <p:spPr>
          <a:xfrm>
            <a:off x="421104" y="6398696"/>
            <a:ext cx="8301789" cy="369332"/>
          </a:xfrm>
          <a:prstGeom prst="rect">
            <a:avLst/>
          </a:prstGeom>
          <a:noFill/>
        </p:spPr>
        <p:txBody>
          <a:bodyPr wrap="square" rtlCol="0">
            <a:spAutoFit/>
          </a:bodyPr>
          <a:lstStyle/>
          <a:p>
            <a:r>
              <a:rPr lang="en-US" dirty="0"/>
              <a:t>Transforming an m × n Matrix to Upper Triangular Form using Householder Reflections </a:t>
            </a:r>
          </a:p>
        </p:txBody>
      </p:sp>
      <p:pic>
        <p:nvPicPr>
          <p:cNvPr id="10" name="Picture 9"/>
          <p:cNvPicPr>
            <a:picLocks noChangeAspect="1"/>
          </p:cNvPicPr>
          <p:nvPr/>
        </p:nvPicPr>
        <p:blipFill>
          <a:blip r:embed="rId2"/>
          <a:stretch>
            <a:fillRect/>
          </a:stretch>
        </p:blipFill>
        <p:spPr>
          <a:xfrm>
            <a:off x="1937837" y="1260502"/>
            <a:ext cx="5172075" cy="4953000"/>
          </a:xfrm>
          <a:prstGeom prst="rect">
            <a:avLst/>
          </a:prstGeom>
        </p:spPr>
      </p:pic>
      <p:cxnSp>
        <p:nvCxnSpPr>
          <p:cNvPr id="12" name="Straight Arrow Connector 11"/>
          <p:cNvCxnSpPr/>
          <p:nvPr/>
        </p:nvCxnSpPr>
        <p:spPr>
          <a:xfrm flipH="1" flipV="1">
            <a:off x="6266875" y="2208603"/>
            <a:ext cx="779646" cy="3657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771049" y="4100362"/>
            <a:ext cx="798897" cy="30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6983130" y="4119613"/>
            <a:ext cx="779646" cy="3657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4912094" y="5648426"/>
            <a:ext cx="779646" cy="3657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266875" y="2605667"/>
            <a:ext cx="1944303" cy="307777"/>
          </a:xfrm>
          <a:prstGeom prst="rect">
            <a:avLst/>
          </a:prstGeom>
          <a:noFill/>
        </p:spPr>
        <p:txBody>
          <a:bodyPr wrap="square" rtlCol="0">
            <a:spAutoFit/>
          </a:bodyPr>
          <a:lstStyle/>
          <a:p>
            <a:r>
              <a:rPr lang="en-US" sz="1400" dirty="0" smtClean="0"/>
              <a:t>Apply </a:t>
            </a:r>
            <a:r>
              <a:rPr lang="en-US" sz="1400" dirty="0" err="1" smtClean="0"/>
              <a:t>hzero1</a:t>
            </a:r>
            <a:r>
              <a:rPr lang="en-US" sz="1400" dirty="0" smtClean="0"/>
              <a:t> to all of A.</a:t>
            </a:r>
            <a:endParaRPr lang="en-US" sz="1400" dirty="0"/>
          </a:p>
        </p:txBody>
      </p:sp>
      <p:sp>
        <p:nvSpPr>
          <p:cNvPr id="22" name="TextBox 21"/>
          <p:cNvSpPr txBox="1"/>
          <p:nvPr/>
        </p:nvSpPr>
        <p:spPr>
          <a:xfrm>
            <a:off x="557438" y="4408370"/>
            <a:ext cx="2310890" cy="307777"/>
          </a:xfrm>
          <a:prstGeom prst="rect">
            <a:avLst/>
          </a:prstGeom>
          <a:noFill/>
        </p:spPr>
        <p:txBody>
          <a:bodyPr wrap="square" rtlCol="0">
            <a:spAutoFit/>
          </a:bodyPr>
          <a:lstStyle/>
          <a:p>
            <a:r>
              <a:rPr lang="en-US" sz="1400" dirty="0" smtClean="0"/>
              <a:t>Apply </a:t>
            </a:r>
            <a:r>
              <a:rPr lang="en-US" sz="1400" dirty="0" err="1" smtClean="0"/>
              <a:t>hzero1</a:t>
            </a:r>
            <a:r>
              <a:rPr lang="en-US" sz="1400" dirty="0" smtClean="0"/>
              <a:t> to A(</a:t>
            </a:r>
            <a:r>
              <a:rPr lang="en-US" sz="1400" dirty="0" err="1" smtClean="0"/>
              <a:t>2:m,2:n</a:t>
            </a:r>
            <a:r>
              <a:rPr lang="en-US" sz="1400" dirty="0" smtClean="0"/>
              <a:t>).</a:t>
            </a:r>
            <a:endParaRPr lang="en-US" sz="1400" dirty="0"/>
          </a:p>
        </p:txBody>
      </p:sp>
      <p:sp>
        <p:nvSpPr>
          <p:cNvPr id="23" name="TextBox 22"/>
          <p:cNvSpPr txBox="1"/>
          <p:nvPr/>
        </p:nvSpPr>
        <p:spPr>
          <a:xfrm>
            <a:off x="6607331" y="4570502"/>
            <a:ext cx="2310890" cy="307777"/>
          </a:xfrm>
          <a:prstGeom prst="rect">
            <a:avLst/>
          </a:prstGeom>
          <a:noFill/>
        </p:spPr>
        <p:txBody>
          <a:bodyPr wrap="square" rtlCol="0">
            <a:spAutoFit/>
          </a:bodyPr>
          <a:lstStyle/>
          <a:p>
            <a:r>
              <a:rPr lang="en-US" sz="1400" dirty="0" smtClean="0"/>
              <a:t>Apply </a:t>
            </a:r>
            <a:r>
              <a:rPr lang="en-US" sz="1400" dirty="0" err="1" smtClean="0"/>
              <a:t>hzero1</a:t>
            </a:r>
            <a:r>
              <a:rPr lang="en-US" sz="1400" dirty="0" smtClean="0"/>
              <a:t> to A(</a:t>
            </a:r>
            <a:r>
              <a:rPr lang="en-US" sz="1400" dirty="0" err="1" smtClean="0"/>
              <a:t>3:m,3:n</a:t>
            </a:r>
            <a:r>
              <a:rPr lang="en-US" sz="1400" dirty="0" smtClean="0"/>
              <a:t>).</a:t>
            </a:r>
            <a:endParaRPr lang="en-US" sz="1400" dirty="0"/>
          </a:p>
        </p:txBody>
      </p:sp>
      <p:sp>
        <p:nvSpPr>
          <p:cNvPr id="24" name="TextBox 23"/>
          <p:cNvSpPr txBox="1"/>
          <p:nvPr/>
        </p:nvSpPr>
        <p:spPr>
          <a:xfrm>
            <a:off x="4928136" y="6098845"/>
            <a:ext cx="2310890" cy="307777"/>
          </a:xfrm>
          <a:prstGeom prst="rect">
            <a:avLst/>
          </a:prstGeom>
          <a:noFill/>
        </p:spPr>
        <p:txBody>
          <a:bodyPr wrap="square" rtlCol="0">
            <a:spAutoFit/>
          </a:bodyPr>
          <a:lstStyle/>
          <a:p>
            <a:r>
              <a:rPr lang="en-US" sz="1400" dirty="0" smtClean="0"/>
              <a:t>Apply </a:t>
            </a:r>
            <a:r>
              <a:rPr lang="en-US" sz="1400" dirty="0" err="1" smtClean="0"/>
              <a:t>hzero1</a:t>
            </a:r>
            <a:r>
              <a:rPr lang="en-US" sz="1400" dirty="0" smtClean="0"/>
              <a:t> to A(</a:t>
            </a:r>
            <a:r>
              <a:rPr lang="en-US" sz="1400" dirty="0" err="1" smtClean="0"/>
              <a:t>4:m,4:n</a:t>
            </a:r>
            <a:r>
              <a:rPr lang="en-US" sz="1400" dirty="0" smtClean="0"/>
              <a:t>).</a:t>
            </a:r>
            <a:endParaRPr lang="en-US" sz="1400" dirty="0"/>
          </a:p>
        </p:txBody>
      </p:sp>
    </p:spTree>
    <p:extLst>
      <p:ext uri="{BB962C8B-B14F-4D97-AF65-F5344CB8AC3E}">
        <p14:creationId xmlns:p14="http://schemas.microsoft.com/office/powerpoint/2010/main" val="16944578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a:t>
            </a:r>
            <a:r>
              <a:rPr lang="en-US" dirty="0" err="1"/>
              <a:t>QR</a:t>
            </a:r>
            <a:r>
              <a:rPr lang="en-US" dirty="0"/>
              <a:t> Decomposition Using Householder Reflections</a:t>
            </a:r>
          </a:p>
        </p:txBody>
      </p:sp>
      <p:sp>
        <p:nvSpPr>
          <p:cNvPr id="3" name="Content Placeholder 2"/>
          <p:cNvSpPr>
            <a:spLocks noGrp="1"/>
          </p:cNvSpPr>
          <p:nvPr>
            <p:ph idx="1"/>
          </p:nvPr>
        </p:nvSpPr>
        <p:spPr/>
        <p:txBody>
          <a:bodyPr/>
          <a:lstStyle/>
          <a:p>
            <a:r>
              <a:rPr lang="en-US" dirty="0" smtClean="0"/>
              <a:t>The application of </a:t>
            </a:r>
            <a:r>
              <a:rPr lang="en-US" dirty="0" err="1" smtClean="0"/>
              <a:t>hzero1</a:t>
            </a:r>
            <a:r>
              <a:rPr lang="en-US" dirty="0" smtClean="0"/>
              <a:t> is the result of implicitly multiplying on the left by the Householder reflection</a:t>
            </a:r>
            <a:endParaRPr lang="en-US" dirty="0"/>
          </a:p>
        </p:txBody>
      </p:sp>
      <p:pic>
        <p:nvPicPr>
          <p:cNvPr id="5" name="Picture 4"/>
          <p:cNvPicPr>
            <a:picLocks noChangeAspect="1"/>
          </p:cNvPicPr>
          <p:nvPr/>
        </p:nvPicPr>
        <p:blipFill>
          <a:blip r:embed="rId2"/>
          <a:stretch>
            <a:fillRect/>
          </a:stretch>
        </p:blipFill>
        <p:spPr>
          <a:xfrm>
            <a:off x="2848725" y="3337201"/>
            <a:ext cx="2676525" cy="2019300"/>
          </a:xfrm>
          <a:prstGeom prst="rect">
            <a:avLst/>
          </a:prstGeom>
        </p:spPr>
      </p:pic>
    </p:spTree>
    <p:extLst>
      <p:ext uri="{BB962C8B-B14F-4D97-AF65-F5344CB8AC3E}">
        <p14:creationId xmlns:p14="http://schemas.microsoft.com/office/powerpoint/2010/main" val="14771652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Example 7</a:t>
            </a:r>
            <a:endParaRPr lang="en-US" dirty="0"/>
          </a:p>
        </p:txBody>
      </p:sp>
      <p:pic>
        <p:nvPicPr>
          <p:cNvPr id="5" name="Picture 4"/>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37946" y="634746"/>
            <a:ext cx="4356985" cy="6141439"/>
          </a:xfrm>
          <a:prstGeom prst="rect">
            <a:avLst/>
          </a:prstGeom>
        </p:spPr>
      </p:pic>
    </p:spTree>
    <p:extLst>
      <p:ext uri="{BB962C8B-B14F-4D97-AF65-F5344CB8AC3E}">
        <p14:creationId xmlns:p14="http://schemas.microsoft.com/office/powerpoint/2010/main" val="23493350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544"/>
            <a:ext cx="8229600" cy="1143000"/>
          </a:xfrm>
        </p:spPr>
        <p:txBody>
          <a:bodyPr>
            <a:normAutofit fontScale="90000"/>
          </a:bodyPr>
          <a:lstStyle/>
          <a:p>
            <a:r>
              <a:rPr lang="en-US" dirty="0" smtClean="0"/>
              <a:t>Algorithm </a:t>
            </a:r>
            <a:r>
              <a:rPr lang="en-US" dirty="0" err="1" smtClean="0"/>
              <a:t>hqr</a:t>
            </a:r>
            <a:r>
              <a:rPr lang="en-US" dirty="0" smtClean="0"/>
              <a:t> </a:t>
            </a:r>
            <a:endParaRPr lang="en-US" dirty="0"/>
          </a:p>
        </p:txBody>
      </p:sp>
      <p:pic>
        <p:nvPicPr>
          <p:cNvPr id="4" name="Picture 3" descr="TP_tmp.png"/>
          <p:cNvPicPr>
            <a:picLocks noChangeAspect="1"/>
          </p:cNvPicPr>
          <p:nvPr>
            <p:custDataLst>
              <p:tags r:id="rId1"/>
            </p:custDataLst>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90500" y="1131523"/>
            <a:ext cx="8763000" cy="3784600"/>
          </a:xfrm>
          <a:prstGeom prst="rect">
            <a:avLst/>
          </a:prstGeom>
          <a:noFill/>
          <a:extLst>
            <a:ext uri="{909E8E84-426E-40dd-AFC4-6F175D3DCCD1}">
              <a14:hiddenFill xmlns:a14="http://schemas.microsoft.com/office/drawing/2010/main" xmlns="">
                <a:solidFill>
                  <a:scrgbClr r="0" g="0" b="0">
                    <a:alpha val="0"/>
                  </a:scrgbClr>
                </a:solidFill>
              </a14:hiddenFill>
            </a:ext>
          </a:extLst>
        </p:spPr>
      </p:pic>
      <p:sp>
        <p:nvSpPr>
          <p:cNvPr id="3" name="TextBox 2"/>
          <p:cNvSpPr txBox="1"/>
          <p:nvPr/>
        </p:nvSpPr>
        <p:spPr>
          <a:xfrm>
            <a:off x="2730824" y="5519395"/>
            <a:ext cx="1238609" cy="369332"/>
          </a:xfrm>
          <a:prstGeom prst="rect">
            <a:avLst/>
          </a:prstGeom>
          <a:noFill/>
        </p:spPr>
        <p:txBody>
          <a:bodyPr wrap="none" rtlCol="0">
            <a:spAutoFit/>
          </a:bodyPr>
          <a:lstStyle/>
          <a:p>
            <a:r>
              <a:rPr lang="en-US" dirty="0" smtClean="0"/>
              <a:t>Flop count:</a:t>
            </a:r>
            <a:endParaRPr lang="en-US" dirty="0"/>
          </a:p>
        </p:txBody>
      </p:sp>
      <mc:AlternateContent xmlns:mc="http://schemas.openxmlformats.org/markup-compatibility/2006">
        <mc:Choice xmlns:a14="http://schemas.microsoft.com/office/drawing/2010/main" Requires="a14">
          <p:sp>
            <p:nvSpPr>
              <p:cNvPr id="5" name="Rectangle 4"/>
              <p:cNvSpPr/>
              <p:nvPr/>
            </p:nvSpPr>
            <p:spPr>
              <a:xfrm>
                <a:off x="3892431" y="5519395"/>
                <a:ext cx="177792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0">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0">
                              <a:latin typeface="Cambria Math" panose="02040503050406030204" pitchFamily="18" charset="0"/>
                            </a:rPr>
                            <m:t>2</m:t>
                          </m:r>
                        </m:sup>
                      </m:sSup>
                      <m:d>
                        <m:dPr>
                          <m:ctrlPr>
                            <a:rPr lang="en-US" i="1">
                              <a:latin typeface="Cambria Math" panose="02040503050406030204" pitchFamily="18" charset="0"/>
                            </a:rPr>
                          </m:ctrlPr>
                        </m:dPr>
                        <m:e>
                          <m:r>
                            <a:rPr lang="en-US" i="0">
                              <a:latin typeface="Cambria Math" panose="02040503050406030204" pitchFamily="18" charset="0"/>
                            </a:rPr>
                            <m:t>2</m:t>
                          </m:r>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𝑛</m:t>
                          </m:r>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3892431" y="5519395"/>
                <a:ext cx="1777923" cy="36933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16066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248"/>
            <a:ext cx="8229600" cy="1143000"/>
          </a:xfrm>
        </p:spPr>
        <p:txBody>
          <a:bodyPr/>
          <a:lstStyle/>
          <a:p>
            <a:r>
              <a:rPr lang="en-US" dirty="0" smtClean="0"/>
              <a:t>Example 8</a:t>
            </a:r>
            <a:endParaRPr lang="en-US" dirty="0"/>
          </a:p>
        </p:txBody>
      </p:sp>
      <p:sp>
        <p:nvSpPr>
          <p:cNvPr id="4" name="TextBox 3"/>
          <p:cNvSpPr txBox="1"/>
          <p:nvPr/>
        </p:nvSpPr>
        <p:spPr>
          <a:xfrm>
            <a:off x="664143" y="878624"/>
            <a:ext cx="5265019" cy="5755422"/>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&gt;&gt; x = -1.0:0.01:1.0; </a:t>
            </a:r>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V = </a:t>
            </a:r>
            <a:r>
              <a:rPr lang="en-US" sz="1600" dirty="0" err="1">
                <a:latin typeface="Courier New" panose="02070309020205020404" pitchFamily="49" charset="0"/>
                <a:cs typeface="Courier New" panose="02070309020205020404" pitchFamily="49" charset="0"/>
              </a:rPr>
              <a:t>vandermonde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x,20</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err="1" smtClean="0">
                <a:latin typeface="Courier New" panose="02070309020205020404" pitchFamily="49" charset="0"/>
                <a:cs typeface="Courier New" panose="02070309020205020404" pitchFamily="49" charset="0"/>
              </a:rPr>
              <a:t>cond</a:t>
            </a:r>
            <a:r>
              <a:rPr lang="en-US" sz="1600" dirty="0" smtClean="0">
                <a:latin typeface="Courier New" panose="02070309020205020404" pitchFamily="49" charset="0"/>
                <a:cs typeface="Courier New" panose="02070309020205020404" pitchFamily="49" charset="0"/>
              </a:rPr>
              <a:t>(V)</a:t>
            </a:r>
          </a:p>
          <a:p>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ans</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1.7067e+007</a:t>
            </a:r>
            <a:endParaRPr lang="en-US" sz="1600" dirty="0" smtClean="0">
              <a:latin typeface="Courier New" panose="02070309020205020404" pitchFamily="49" charset="0"/>
              <a:cs typeface="Courier New" panose="02070309020205020404" pitchFamily="49" charset="0"/>
            </a:endParaRPr>
          </a:p>
          <a:p>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[Q R] = </a:t>
            </a:r>
            <a:r>
              <a:rPr lang="en-US" sz="1600" dirty="0" err="1">
                <a:latin typeface="Courier New" panose="02070309020205020404" pitchFamily="49" charset="0"/>
                <a:cs typeface="Courier New" panose="02070309020205020404" pitchFamily="49" charset="0"/>
              </a:rPr>
              <a:t>hqr</a:t>
            </a:r>
            <a:r>
              <a:rPr lang="en-US" sz="1600" dirty="0">
                <a:latin typeface="Courier New" panose="02070309020205020404" pitchFamily="49" charset="0"/>
                <a:cs typeface="Courier New" panose="02070309020205020404" pitchFamily="49" charset="0"/>
              </a:rPr>
              <a:t>(V); </a:t>
            </a:r>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[QM RM] = </a:t>
            </a:r>
            <a:r>
              <a:rPr lang="en-US" sz="1600" dirty="0" err="1">
                <a:latin typeface="Courier New" panose="02070309020205020404" pitchFamily="49" charset="0"/>
                <a:cs typeface="Courier New" panose="02070309020205020404" pitchFamily="49" charset="0"/>
              </a:rPr>
              <a:t>qr</a:t>
            </a:r>
            <a:r>
              <a:rPr lang="en-US" sz="1600" dirty="0">
                <a:latin typeface="Courier New" panose="02070309020205020404" pitchFamily="49" charset="0"/>
                <a:cs typeface="Courier New" panose="02070309020205020404" pitchFamily="49" charset="0"/>
              </a:rPr>
              <a:t>(V); </a:t>
            </a:r>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norm(V - </a:t>
            </a:r>
            <a:r>
              <a:rPr lang="en-US" sz="1600" dirty="0" smtClean="0">
                <a:latin typeface="Courier New" panose="02070309020205020404" pitchFamily="49" charset="0"/>
                <a:cs typeface="Courier New" panose="02070309020205020404" pitchFamily="49" charset="0"/>
              </a:rPr>
              <a:t>Q*R)</a:t>
            </a:r>
          </a:p>
          <a:p>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ans</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5.9967e</a:t>
            </a:r>
            <a:r>
              <a:rPr lang="en-US" sz="1600" dirty="0" smtClean="0">
                <a:latin typeface="Courier New" panose="02070309020205020404" pitchFamily="49" charset="0"/>
                <a:cs typeface="Courier New" panose="02070309020205020404" pitchFamily="49" charset="0"/>
              </a:rPr>
              <a:t>-014</a:t>
            </a:r>
          </a:p>
          <a:p>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norm(V - </a:t>
            </a:r>
            <a:r>
              <a:rPr lang="en-US" sz="1600" dirty="0" smtClean="0">
                <a:latin typeface="Courier New" panose="02070309020205020404" pitchFamily="49" charset="0"/>
                <a:cs typeface="Courier New" panose="02070309020205020404" pitchFamily="49" charset="0"/>
              </a:rPr>
              <a:t>QM*RM)</a:t>
            </a:r>
          </a:p>
          <a:p>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ans</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9.5622e</a:t>
            </a:r>
            <a:r>
              <a:rPr lang="en-US" sz="1600" dirty="0" smtClean="0">
                <a:latin typeface="Courier New" panose="02070309020205020404" pitchFamily="49" charset="0"/>
                <a:cs typeface="Courier New" panose="02070309020205020404" pitchFamily="49" charset="0"/>
              </a:rPr>
              <a:t>-015</a:t>
            </a:r>
          </a:p>
          <a:p>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norm(Q'*Q - eye(201</a:t>
            </a:r>
            <a:r>
              <a:rPr lang="en-US" sz="1600" dirty="0" smtClean="0">
                <a:latin typeface="Courier New" panose="02070309020205020404" pitchFamily="49" charset="0"/>
                <a:cs typeface="Courier New" panose="02070309020205020404" pitchFamily="49" charset="0"/>
              </a:rPr>
              <a:t>))</a:t>
            </a:r>
          </a:p>
          <a:p>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ans</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2.6553e</a:t>
            </a:r>
            <a:r>
              <a:rPr lang="en-US" sz="1600" dirty="0" smtClean="0">
                <a:latin typeface="Courier New" panose="02070309020205020404" pitchFamily="49" charset="0"/>
                <a:cs typeface="Courier New" panose="02070309020205020404" pitchFamily="49" charset="0"/>
              </a:rPr>
              <a:t>-015</a:t>
            </a:r>
          </a:p>
          <a:p>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&gt;&gt; </a:t>
            </a:r>
            <a:r>
              <a:rPr lang="en-US" sz="1600" dirty="0">
                <a:latin typeface="Courier New" panose="02070309020205020404" pitchFamily="49" charset="0"/>
                <a:cs typeface="Courier New" panose="02070309020205020404" pitchFamily="49" charset="0"/>
              </a:rPr>
              <a:t>norm(QM'*QM - eye(201</a:t>
            </a:r>
            <a:r>
              <a:rPr lang="en-US" sz="1600" dirty="0" smtClean="0">
                <a:latin typeface="Courier New" panose="02070309020205020404" pitchFamily="49" charset="0"/>
                <a:cs typeface="Courier New" panose="02070309020205020404" pitchFamily="49" charset="0"/>
              </a:rPr>
              <a:t>))</a:t>
            </a:r>
          </a:p>
          <a:p>
            <a:endParaRPr lang="en-US" sz="1600" dirty="0" smtClean="0">
              <a:latin typeface="Courier New" panose="02070309020205020404" pitchFamily="49" charset="0"/>
              <a:cs typeface="Courier New" panose="02070309020205020404" pitchFamily="49" charset="0"/>
            </a:endParaRPr>
          </a:p>
          <a:p>
            <a:r>
              <a:rPr lang="en-US" sz="1600" dirty="0" err="1" smtClean="0">
                <a:latin typeface="Courier New" panose="02070309020205020404" pitchFamily="49" charset="0"/>
                <a:cs typeface="Courier New" panose="02070309020205020404" pitchFamily="49" charset="0"/>
              </a:rPr>
              <a:t>ans</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1.7922e</a:t>
            </a:r>
            <a:r>
              <a:rPr lang="en-US" sz="1600" dirty="0">
                <a:latin typeface="Courier New" panose="02070309020205020404" pitchFamily="49" charset="0"/>
                <a:cs typeface="Courier New" panose="02070309020205020404" pitchFamily="49" charset="0"/>
              </a:rPr>
              <a:t>-015 </a:t>
            </a:r>
          </a:p>
        </p:txBody>
      </p:sp>
    </p:spTree>
    <p:extLst>
      <p:ext uri="{BB962C8B-B14F-4D97-AF65-F5344CB8AC3E}">
        <p14:creationId xmlns:p14="http://schemas.microsoft.com/office/powerpoint/2010/main" val="2904744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675"/>
            <a:ext cx="8229600" cy="1143000"/>
          </a:xfrm>
        </p:spPr>
        <p:txBody>
          <a:bodyPr/>
          <a:lstStyle/>
          <a:p>
            <a:r>
              <a:rPr lang="en-US" dirty="0" smtClean="0"/>
              <a:t>Givens Idea</a:t>
            </a:r>
            <a:endParaRPr lang="en-US" dirty="0"/>
          </a:p>
        </p:txBody>
      </p:sp>
      <p:pic>
        <p:nvPicPr>
          <p:cNvPr id="6" name="Picture 5"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1527305" y="758812"/>
            <a:ext cx="5972673" cy="597267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442716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00"/>
            <a:ext cx="8229600" cy="1143000"/>
          </a:xfrm>
        </p:spPr>
        <p:txBody>
          <a:bodyPr/>
          <a:lstStyle/>
          <a:p>
            <a:r>
              <a:rPr lang="en-US" dirty="0" smtClean="0"/>
              <a:t>Form of a Givens Matrix</a:t>
            </a:r>
            <a:endParaRPr lang="en-US" dirty="0"/>
          </a:p>
        </p:txBody>
      </p:sp>
      <p:sp>
        <p:nvSpPr>
          <p:cNvPr id="6" name="Rectangle 5"/>
          <p:cNvSpPr/>
          <p:nvPr/>
        </p:nvSpPr>
        <p:spPr>
          <a:xfrm>
            <a:off x="1100836" y="6069026"/>
            <a:ext cx="7664799" cy="584776"/>
          </a:xfrm>
          <a:prstGeom prst="rect">
            <a:avLst/>
          </a:prstGeom>
        </p:spPr>
        <p:txBody>
          <a:bodyPr wrap="square">
            <a:spAutoFit/>
          </a:bodyPr>
          <a:lstStyle/>
          <a:p>
            <a:r>
              <a:rPr lang="en-US" sz="3200" dirty="0" smtClean="0"/>
              <a:t>To have orthonormal columns c</a:t>
            </a:r>
            <a:r>
              <a:rPr lang="en-US" sz="3200" baseline="30000" dirty="0" smtClean="0"/>
              <a:t>2</a:t>
            </a:r>
            <a:r>
              <a:rPr lang="en-US" sz="3200" dirty="0" smtClean="0"/>
              <a:t> + s</a:t>
            </a:r>
            <a:r>
              <a:rPr lang="en-US" sz="3200" baseline="30000" dirty="0" smtClean="0"/>
              <a:t>2</a:t>
            </a:r>
            <a:r>
              <a:rPr lang="en-US" sz="3200" dirty="0" smtClean="0"/>
              <a:t> = 1. </a:t>
            </a:r>
            <a:endParaRPr lang="en-US" sz="3200" dirty="0"/>
          </a:p>
        </p:txBody>
      </p:sp>
      <p:pic>
        <p:nvPicPr>
          <p:cNvPr id="3" name="Picture 2" descr="f17-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645" y="2670244"/>
            <a:ext cx="5450841" cy="3339976"/>
          </a:xfrm>
          <a:prstGeom prst="rect">
            <a:avLst/>
          </a:prstGeom>
        </p:spPr>
      </p:pic>
      <p:pic>
        <p:nvPicPr>
          <p:cNvPr id="8" name="Picture 7" descr="TP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bwMode="auto">
          <a:xfrm>
            <a:off x="190500" y="1417638"/>
            <a:ext cx="8763000" cy="11938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126730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Givens Matrix</a:t>
            </a:r>
            <a:endParaRPr lang="en-US" dirty="0"/>
          </a:p>
        </p:txBody>
      </p:sp>
      <p:pic>
        <p:nvPicPr>
          <p:cNvPr id="3" name="Picture 2" descr="TP_tmp.png"/>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bwMode="auto">
          <a:xfrm>
            <a:off x="1187094" y="1600200"/>
            <a:ext cx="5633252" cy="185237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7" name="TextBox 6"/>
          <p:cNvSpPr txBox="1"/>
          <p:nvPr/>
        </p:nvSpPr>
        <p:spPr>
          <a:xfrm>
            <a:off x="381000" y="4038600"/>
            <a:ext cx="7391400" cy="1200329"/>
          </a:xfrm>
          <a:prstGeom prst="rect">
            <a:avLst/>
          </a:prstGeom>
          <a:noFill/>
        </p:spPr>
        <p:txBody>
          <a:bodyPr wrap="square" rtlCol="0">
            <a:spAutoFit/>
          </a:bodyPr>
          <a:lstStyle/>
          <a:p>
            <a:r>
              <a:rPr lang="en-US" dirty="0" smtClean="0"/>
              <a:t>Note that we chose             and           because </a:t>
            </a:r>
            <a:br>
              <a:rPr lang="en-US" dirty="0" smtClean="0"/>
            </a:br>
            <a:r>
              <a:rPr lang="en-US" dirty="0" smtClean="0"/>
              <a:t> </a:t>
            </a:r>
            <a:br>
              <a:rPr lang="en-US" dirty="0" smtClean="0"/>
            </a:br>
            <a:r>
              <a:rPr lang="en-US" dirty="0" smtClean="0"/>
              <a:t>In general, we can choose any angle </a:t>
            </a:r>
            <a:r>
              <a:rPr lang="en-US" dirty="0" err="1" smtClean="0"/>
              <a:t>θ</a:t>
            </a:r>
            <a:r>
              <a:rPr lang="en-US" dirty="0" smtClean="0">
                <a:sym typeface="Mathematica1"/>
              </a:rPr>
              <a:t> </a:t>
            </a:r>
            <a:r>
              <a:rPr lang="en-US" dirty="0" smtClean="0"/>
              <a:t>and let c = </a:t>
            </a:r>
            <a:r>
              <a:rPr lang="en-US" dirty="0" err="1" smtClean="0"/>
              <a:t>cos</a:t>
            </a:r>
            <a:r>
              <a:rPr lang="en-US" dirty="0" smtClean="0"/>
              <a:t>(</a:t>
            </a:r>
            <a:r>
              <a:rPr lang="en-US" dirty="0" err="1" smtClean="0"/>
              <a:t>θ</a:t>
            </a:r>
            <a:r>
              <a:rPr lang="en-US" dirty="0" smtClean="0">
                <a:sym typeface="Mathematica1"/>
              </a:rPr>
              <a:t>), </a:t>
            </a:r>
            <a:r>
              <a:rPr lang="en-US" dirty="0" smtClean="0"/>
              <a:t>s = sin(</a:t>
            </a:r>
            <a:r>
              <a:rPr lang="en-US" dirty="0" err="1" smtClean="0"/>
              <a:t>θ</a:t>
            </a:r>
            <a:r>
              <a:rPr lang="en-US" dirty="0" smtClean="0">
                <a:sym typeface="Mathematica1"/>
              </a:rPr>
              <a:t>) </a:t>
            </a:r>
            <a:r>
              <a:rPr lang="en-US" dirty="0" smtClean="0"/>
              <a:t>and always obtain a Givens matrix. </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4217636537"/>
              </p:ext>
            </p:extLst>
          </p:nvPr>
        </p:nvGraphicFramePr>
        <p:xfrm>
          <a:off x="2343102" y="4038600"/>
          <a:ext cx="470170" cy="381000"/>
        </p:xfrm>
        <a:graphic>
          <a:graphicData uri="http://schemas.openxmlformats.org/presentationml/2006/ole">
            <mc:AlternateContent xmlns:mc="http://schemas.openxmlformats.org/markup-compatibility/2006">
              <mc:Choice xmlns:v="urn:schemas-microsoft-com:vml" Requires="v">
                <p:oleObj spid="_x0000_s1169" name="Equation" r:id="rId5" imgW="736560" imgH="596880" progId="Equation.3">
                  <p:embed/>
                </p:oleObj>
              </mc:Choice>
              <mc:Fallback>
                <p:oleObj name="Equation" r:id="rId5" imgW="736560" imgH="596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3102" y="4038600"/>
                        <a:ext cx="470170"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85027" name="Object 3"/>
          <p:cNvGraphicFramePr>
            <a:graphicFrameLocks noChangeAspect="1"/>
          </p:cNvGraphicFramePr>
          <p:nvPr>
            <p:extLst>
              <p:ext uri="{D42A27DB-BD31-4B8C-83A1-F6EECF244321}">
                <p14:modId xmlns:p14="http://schemas.microsoft.com/office/powerpoint/2010/main" val="3584855195"/>
              </p:ext>
            </p:extLst>
          </p:nvPr>
        </p:nvGraphicFramePr>
        <p:xfrm>
          <a:off x="3362157" y="4048148"/>
          <a:ext cx="454025" cy="381000"/>
        </p:xfrm>
        <a:graphic>
          <a:graphicData uri="http://schemas.openxmlformats.org/presentationml/2006/ole">
            <mc:AlternateContent xmlns:mc="http://schemas.openxmlformats.org/markup-compatibility/2006">
              <mc:Choice xmlns:v="urn:schemas-microsoft-com:vml" Requires="v">
                <p:oleObj spid="_x0000_s1170" name="Equation" r:id="rId7" imgW="711000" imgH="596880" progId="Equation.3">
                  <p:embed/>
                </p:oleObj>
              </mc:Choice>
              <mc:Fallback>
                <p:oleObj name="Equation" r:id="rId7" imgW="711000" imgH="596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2157" y="4048148"/>
                        <a:ext cx="454025"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30765234"/>
              </p:ext>
            </p:extLst>
          </p:nvPr>
        </p:nvGraphicFramePr>
        <p:xfrm>
          <a:off x="4749638" y="3955356"/>
          <a:ext cx="1981200" cy="554264"/>
        </p:xfrm>
        <a:graphic>
          <a:graphicData uri="http://schemas.openxmlformats.org/presentationml/2006/ole">
            <mc:AlternateContent xmlns:mc="http://schemas.openxmlformats.org/markup-compatibility/2006">
              <mc:Choice xmlns:v="urn:schemas-microsoft-com:vml" Requires="v">
                <p:oleObj spid="_x0000_s1171" name="Equation" r:id="rId9" imgW="2133360" imgH="596880" progId="Equation.DSMT4">
                  <p:embed/>
                </p:oleObj>
              </mc:Choice>
              <mc:Fallback>
                <p:oleObj name="Equation" r:id="rId9" imgW="2133360" imgH="5968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9638" y="3955356"/>
                        <a:ext cx="1981200" cy="55426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9919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Givens Matrix is a Rotation Matrix</a:t>
            </a:r>
            <a:endParaRPr lang="en-US" dirty="0"/>
          </a:p>
        </p:txBody>
      </p:sp>
      <p:sp>
        <p:nvSpPr>
          <p:cNvPr id="3" name="Content Placeholder 2"/>
          <p:cNvSpPr>
            <a:spLocks noGrp="1"/>
          </p:cNvSpPr>
          <p:nvPr>
            <p:ph idx="1"/>
          </p:nvPr>
        </p:nvSpPr>
        <p:spPr/>
        <p:txBody>
          <a:bodyPr>
            <a:normAutofit/>
          </a:bodyPr>
          <a:lstStyle/>
          <a:p>
            <a:r>
              <a:rPr lang="en-US" dirty="0" smtClean="0"/>
              <a:t/>
            </a:r>
            <a:br>
              <a:rPr lang="en-US" dirty="0" smtClean="0"/>
            </a:br>
            <a:r>
              <a:rPr lang="en-US" dirty="0" smtClean="0"/>
              <a:t/>
            </a:r>
            <a:br>
              <a:rPr lang="en-US" dirty="0" smtClean="0"/>
            </a:br>
            <a:r>
              <a:rPr lang="en-US" dirty="0" smtClean="0"/>
              <a:t>is a rotation matrix.</a:t>
            </a:r>
          </a:p>
          <a:p>
            <a:r>
              <a:rPr lang="en-US" dirty="0" smtClean="0">
                <a:effectLst/>
              </a:rPr>
              <a:t>In general, a </a:t>
            </a:r>
            <a:r>
              <a:rPr lang="en-US" dirty="0" smtClean="0"/>
              <a:t>Givens </a:t>
            </a:r>
            <a:r>
              <a:rPr lang="en-US" dirty="0" smtClean="0">
                <a:effectLst/>
              </a:rPr>
              <a:t>matrix is a rotation matrix that rotates a pair of coordinate axes through an angle </a:t>
            </a:r>
            <a:r>
              <a:rPr lang="en-US" dirty="0" err="1" smtClean="0">
                <a:effectLst/>
              </a:rPr>
              <a:t>θ</a:t>
            </a:r>
            <a:r>
              <a:rPr lang="en-US" dirty="0" smtClean="0">
                <a:effectLst/>
              </a:rPr>
              <a:t> in the ( </a:t>
            </a:r>
            <a:r>
              <a:rPr lang="en-US" dirty="0" err="1" smtClean="0">
                <a:effectLst/>
              </a:rPr>
              <a:t>i,j</a:t>
            </a:r>
            <a:r>
              <a:rPr lang="en-US" dirty="0" smtClean="0">
                <a:effectLst/>
              </a:rPr>
              <a:t> ) plane. </a:t>
            </a:r>
            <a:r>
              <a:rPr lang="en-US" dirty="0" smtClean="0"/>
              <a:t>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225473984"/>
              </p:ext>
            </p:extLst>
          </p:nvPr>
        </p:nvGraphicFramePr>
        <p:xfrm>
          <a:off x="1060101" y="1300172"/>
          <a:ext cx="5464175" cy="1139825"/>
        </p:xfrm>
        <a:graphic>
          <a:graphicData uri="http://schemas.openxmlformats.org/presentationml/2006/ole">
            <mc:AlternateContent xmlns:mc="http://schemas.openxmlformats.org/markup-compatibility/2006">
              <mc:Choice xmlns:v="urn:schemas-microsoft-com:vml" Requires="v">
                <p:oleObj spid="_x0000_s2114" name="Equation" r:id="rId3" imgW="2374900" imgH="495300" progId="Equation.DSMT4">
                  <p:embed/>
                </p:oleObj>
              </mc:Choice>
              <mc:Fallback>
                <p:oleObj name="Equation" r:id="rId3" imgW="2374900" imgH="495300" progId="Equation.DSMT4">
                  <p:embed/>
                  <p:pic>
                    <p:nvPicPr>
                      <p:cNvPr id="0" name=""/>
                      <p:cNvPicPr/>
                      <p:nvPr/>
                    </p:nvPicPr>
                    <p:blipFill>
                      <a:blip r:embed="rId4"/>
                      <a:stretch>
                        <a:fillRect/>
                      </a:stretch>
                    </p:blipFill>
                    <p:spPr>
                      <a:xfrm>
                        <a:off x="1060101" y="1300172"/>
                        <a:ext cx="5464175" cy="1139825"/>
                      </a:xfrm>
                      <a:prstGeom prst="rect">
                        <a:avLst/>
                      </a:prstGeom>
                    </p:spPr>
                  </p:pic>
                </p:oleObj>
              </mc:Fallback>
            </mc:AlternateContent>
          </a:graphicData>
        </a:graphic>
      </p:graphicFrame>
    </p:spTree>
    <p:extLst>
      <p:ext uri="{BB962C8B-B14F-4D97-AF65-F5344CB8AC3E}">
        <p14:creationId xmlns:p14="http://schemas.microsoft.com/office/powerpoint/2010/main" val="784170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Zeroing a Particular Entry in a Vector using a Givens Rotation</a:t>
            </a:r>
            <a:endParaRPr lang="en-US" dirty="0"/>
          </a:p>
        </p:txBody>
      </p:sp>
      <p:sp>
        <p:nvSpPr>
          <p:cNvPr id="3" name="Content Placeholder 2"/>
          <p:cNvSpPr>
            <a:spLocks noGrp="1"/>
          </p:cNvSpPr>
          <p:nvPr>
            <p:ph idx="1"/>
          </p:nvPr>
        </p:nvSpPr>
        <p:spPr/>
        <p:txBody>
          <a:bodyPr/>
          <a:lstStyle/>
          <a:p>
            <a:r>
              <a:rPr lang="en-US" dirty="0" smtClean="0">
                <a:effectLst/>
              </a:rPr>
              <a:t>The Givens QR decomposition algorithm relies on being able to place zeros at specified locations in a matrix.</a:t>
            </a:r>
          </a:p>
          <a:p>
            <a:r>
              <a:rPr lang="en-US" dirty="0" smtClean="0"/>
              <a:t>Let                                and form the product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65355158"/>
              </p:ext>
            </p:extLst>
          </p:nvPr>
        </p:nvGraphicFramePr>
        <p:xfrm>
          <a:off x="1522049" y="3244852"/>
          <a:ext cx="2746208" cy="517143"/>
        </p:xfrm>
        <a:graphic>
          <a:graphicData uri="http://schemas.openxmlformats.org/presentationml/2006/ole">
            <mc:AlternateContent xmlns:mc="http://schemas.openxmlformats.org/markup-compatibility/2006">
              <mc:Choice xmlns:v="urn:schemas-microsoft-com:vml" Requires="v">
                <p:oleObj spid="_x0000_s3169" name="Equation" r:id="rId3" imgW="1955800" imgH="368300" progId="Equation.DSMT4">
                  <p:embed/>
                </p:oleObj>
              </mc:Choice>
              <mc:Fallback>
                <p:oleObj name="Equation" r:id="rId3" imgW="1955800" imgH="368300" progId="Equation.DSMT4">
                  <p:embed/>
                  <p:pic>
                    <p:nvPicPr>
                      <p:cNvPr id="0" name=""/>
                      <p:cNvPicPr/>
                      <p:nvPr/>
                    </p:nvPicPr>
                    <p:blipFill>
                      <a:blip r:embed="rId4"/>
                      <a:stretch>
                        <a:fillRect/>
                      </a:stretch>
                    </p:blipFill>
                    <p:spPr>
                      <a:xfrm>
                        <a:off x="1522049" y="3244852"/>
                        <a:ext cx="2746208" cy="51714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78644284"/>
              </p:ext>
            </p:extLst>
          </p:nvPr>
        </p:nvGraphicFramePr>
        <p:xfrm>
          <a:off x="1329001" y="3761995"/>
          <a:ext cx="5878512" cy="2303462"/>
        </p:xfrm>
        <a:graphic>
          <a:graphicData uri="http://schemas.openxmlformats.org/presentationml/2006/ole">
            <mc:AlternateContent xmlns:mc="http://schemas.openxmlformats.org/markup-compatibility/2006">
              <mc:Choice xmlns:v="urn:schemas-microsoft-com:vml" Requires="v">
                <p:oleObj spid="_x0000_s3170" name="Equation" r:id="rId5" imgW="4864100" imgH="1905000" progId="Equation.DSMT4">
                  <p:embed/>
                </p:oleObj>
              </mc:Choice>
              <mc:Fallback>
                <p:oleObj name="Equation" r:id="rId5" imgW="4864100" imgH="1905000" progId="Equation.DSMT4">
                  <p:embed/>
                  <p:pic>
                    <p:nvPicPr>
                      <p:cNvPr id="0" name=""/>
                      <p:cNvPicPr/>
                      <p:nvPr/>
                    </p:nvPicPr>
                    <p:blipFill>
                      <a:blip r:embed="rId6"/>
                      <a:stretch>
                        <a:fillRect/>
                      </a:stretch>
                    </p:blipFill>
                    <p:spPr>
                      <a:xfrm>
                        <a:off x="1329001" y="3761995"/>
                        <a:ext cx="5878512" cy="2303462"/>
                      </a:xfrm>
                      <a:prstGeom prst="rect">
                        <a:avLst/>
                      </a:prstGeom>
                    </p:spPr>
                  </p:pic>
                </p:oleObj>
              </mc:Fallback>
            </mc:AlternateContent>
          </a:graphicData>
        </a:graphic>
      </p:graphicFrame>
      <p:sp>
        <p:nvSpPr>
          <p:cNvPr id="7" name="TextBox 6"/>
          <p:cNvSpPr txBox="1"/>
          <p:nvPr/>
        </p:nvSpPr>
        <p:spPr>
          <a:xfrm>
            <a:off x="2052955" y="6240741"/>
            <a:ext cx="5258020" cy="369332"/>
          </a:xfrm>
          <a:prstGeom prst="rect">
            <a:avLst/>
          </a:prstGeom>
          <a:noFill/>
        </p:spPr>
        <p:txBody>
          <a:bodyPr wrap="none" rtlCol="0">
            <a:spAutoFit/>
          </a:bodyPr>
          <a:lstStyle/>
          <a:p>
            <a:r>
              <a:rPr lang="en-US" dirty="0"/>
              <a:t>T</a:t>
            </a:r>
            <a:r>
              <a:rPr lang="en-US" dirty="0" smtClean="0">
                <a:effectLst/>
              </a:rPr>
              <a:t>he product changes only the components </a:t>
            </a:r>
            <a:r>
              <a:rPr lang="en-US" i="1" dirty="0" err="1" smtClean="0">
                <a:effectLst/>
              </a:rPr>
              <a:t>i</a:t>
            </a:r>
            <a:r>
              <a:rPr lang="en-US" dirty="0" smtClean="0">
                <a:effectLst/>
              </a:rPr>
              <a:t> and </a:t>
            </a:r>
            <a:r>
              <a:rPr lang="en-US" i="1" dirty="0" smtClean="0">
                <a:effectLst/>
              </a:rPr>
              <a:t>j</a:t>
            </a:r>
            <a:r>
              <a:rPr lang="en-US" dirty="0" smtClean="0">
                <a:effectLst/>
              </a:rPr>
              <a:t> of </a:t>
            </a:r>
            <a:r>
              <a:rPr lang="en-US" i="1" dirty="0" smtClean="0">
                <a:effectLst/>
              </a:rPr>
              <a:t>x</a:t>
            </a:r>
            <a:r>
              <a:rPr lang="en-US" dirty="0" smtClean="0">
                <a:effectLst/>
              </a:rPr>
              <a:t>. </a:t>
            </a:r>
            <a:endParaRPr lang="en-US" dirty="0"/>
          </a:p>
        </p:txBody>
      </p:sp>
    </p:spTree>
    <p:extLst>
      <p:ext uri="{BB962C8B-B14F-4D97-AF65-F5344CB8AC3E}">
        <p14:creationId xmlns:p14="http://schemas.microsoft.com/office/powerpoint/2010/main" val="20919810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framed}&#10;\pagestyle{empty}&#10;&#10;\begin{document}&#10;&#10;&#10;\begin{framed}%&#10;\noindent Apply $n-1$ Givens matrices, $J_{i1},\,2\leq i\leq n$, on the left&#10;of $A$ so that $a_{21}$, $a_{31}$, $\ldots$, $a_{n1}$ are zeroed-out,&#10;and&#10;&#10;{\scriptsize{}&#10;\[&#10;\left(J_{n1}J_{n-1,\,1},\,\ldots J_{31}J_{21}\right)A\rightarrow\left[\begin{array}{cccc}&#10;X &amp; X &amp; \ldots &amp; X\\&#10;0 &amp; X &amp; \cdots &amp; X\\&#10;0 &amp; X &amp; \ldots &amp; X\\&#10;\vdots &amp; \vdots &amp; \vdots &amp; \vdots\\&#10;0 &amp; X &amp; \ldots &amp; X&#10;\end{array}\right].&#10;\]&#10;}Now use $n-2$ Givens matrices to zero-out the elements at indices&#10;$\left(3,\,2\right),\,\left(4,\,2\right),\,\ldots,\,\left(n,\,2\right)$,&#10;and we have&#10;&#10;{\scriptsize{}&#10;\[&#10;\left(J_{n2}\,,\ldots J_{42}J_{32}\right)\left(J_{n1}J_{n-1,\,1},\,\ldots J_{31}J_{21}\right)A\rightarrow\left[\begin{array}{cccc}&#10;X &amp; X &amp; \ldots &amp; X\\&#10;0 &amp; X &amp; \cdots &amp; X\\&#10;0 &amp; 0 &amp; \ldots &amp; X\\&#10;\vdots &amp; \vdots &amp; \vdots &amp; \vdots\\&#10;0 &amp; 0 &amp; \ldots &amp; X&#10;\end{array}\right].&#10;\]&#10;}Let $J_{i}$ be the product of Givens matrices acting on column $i$.&#10;Continue this process $n-3$ more times until we have&#10;&#10;{\scriptsize{}&#10;\[&#10;\left(J_{n-1}J_{n-2}\ldots J_{2}J_{1}\right)A\rightarrow\left[\begin{array}{ccccc}&#10;X &amp; X &amp; \ldots &amp; X &amp; X\\&#10;0 &amp; X &amp; \ldots &amp; X &amp; X\\&#10;0 &amp; 0 &amp; X &amp; \ldots &amp; X\\&#10;\vdots &amp; \vdots &amp; \vdots &amp; \ddots &amp; \vdots\\&#10;0 &amp; 0 &amp; 0 &amp; \ldots &amp; X&#10;\end{array}\right]=R,&#10;\]&#10;}and&#10;&#10;{\scriptsize{}&#10;\[&#10;A=\left(J_{n-1}J_{n-2}\ldots J_{2}J_{1}\right)^{T}R=QR.&#10;\]&#10;}$Q$ is a product of orthogonal matrices, and so it is orthogonal. \end{framed}&#10;\end{document}"/>
  <p:tag name="FILENAME" val="TP_tmp"/>
  <p:tag name="FORMAT" val="png16m"/>
  <p:tag name="RES" val="1200"/>
  <p:tag name="BLEND" val="0"/>
  <p:tag name="TRANSPARENT" val="0"/>
  <p:tag name="TBUG" val="0"/>
  <p:tag name="ALLOWFS" val="0"/>
  <p:tag name="ORIGWIDTH" val="345"/>
  <p:tag name="PICTUREFILESIZE" val="215519"/>
</p:tagLst>
</file>

<file path=ppt/tags/tag10.xml><?xml version="1.0" encoding="utf-8"?>
<p:tagLst xmlns:a="http://schemas.openxmlformats.org/drawingml/2006/main" xmlns:r="http://schemas.openxmlformats.org/officeDocument/2006/relationships" xmlns:p="http://schemas.openxmlformats.org/presentationml/2006/main">
  <p:tag name="ORIGINALHEIGHT" val="979.5"/>
  <p:tag name="ORIGINALWIDTH" val="5187"/>
  <p:tag name="LATEXADDIN" val="\documentclass{article}&#10;\usepackage{amsmath}&#10;\pagestyle{empty}&#10;\begin{document}&#10;&#10;&#10;&#10;{\scriptsize{}&#10;\begin{eqnarray*}&#10;\overline{A_{2}}=J\left(1,2,c_{2},s_{2}\right)A=\\&#10;\left[\begin{array}{cccc}&#10;0.2425\left(1\right)+0.9701\left(4\right) &amp; 0.2425\left(3\right)+0.9701\left(8\right) &amp; 0.2425\left(-6\right)+0.9701\left(7\right) &amp; 0.2425\left(-1\right)+0.9701\left(3\right)\\&#10;-0.9701\left(1\right)+0.2425\left(4\right) &amp; -0.9701\left(3\right)+0.2425\left(8\right) &amp; \left(-0.9701\right)\left(-6\right)+0.2425\left(7\right) &amp; \left(-0.9701\right)\left(-1\right)+0.2425\left(3\right)\\&#10;2 &amp; 3 &amp; 4 &amp; 5\\&#10;-9 &amp; 6 &amp; 3 &amp; 2&#10;\end{array}\right]=\\&#10;\left[\begin{array}{cccc}&#10;4.1231 &amp; 8.4887 &amp; 5.3358 &amp; 2.6679\\&#10;0 &amp; -0.9701 &amp; 7.5186 &amp; 1.6977\\&#10;2 &amp; 3 &amp; 4 &amp; 5\\&#10;-9 &amp; 6 &amp; 3 &amp; 2&#10;\end{array}\right]&#10;\end{eqnarray*}&#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ORIGINALHEIGHT" val="844.5"/>
  <p:tag name="ORIGINALWIDTH" val="3361.5"/>
  <p:tag name="LATEXADDIN" val="\documentclass{article}&#10;\usepackage{amsmath}&#10;\pagestyle{empty}&#10;\begin{document}&#10;\noindent Implicitely multiply by&#10;\[&#10;J\left(1,\,3,\, c_{3},\, c_{4}\right)=\left[\begin{array}{cccc}&#10;0.8997 &amp; 0 &amp; 0.4364 &amp; 0\\&#10;0 &amp; 1 &amp; 0 &amp; 0\\&#10;-0.4364 &amp; 0 &amp; 0.8997 &amp; 0\\&#10;0 &amp; 0 &amp; 0 &amp; 1&#10;\end{array}\right]&#10;\]&#10;&#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ORIGINALHEIGHT" val="783.75"/>
  <p:tag name="ORIGINALWIDTH" val="2063.25"/>
  <p:tag name="LATEXADDIN" val="\documentclass{article}&#10;\usepackage{amsmath}&#10;\pagestyle{empty}&#10;\begin{document}&#10;&#10;&#10;\begin{eqnarray*}&#10;\overline{A_{3}}=J\left(1,\,3,\, c_{3},\, s_{3}\right)\overline{A_{2}}=\\&#10;\left[\begin{array}{cccc}&#10;4.5826 &amp; 8.9469 &amp; 6.5465 &amp; 4.5826\\&#10;0 &amp; -0.9701 &amp; 7.5186 &amp; 1.6977\\&#10;0 &amp; -1.0056 &amp; 1.2702 &amp; 3.3343\\&#10;-9 &amp; 6 &amp; 3 &amp; 2&#10;\end{array}\right]&#10;\end{eqnarray*}&#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ORIGINALHEIGHT" val="844.5"/>
  <p:tag name="ORIGINALWIDTH" val="3411.75"/>
  <p:tag name="LATEXADDIN" val="\documentclass{article}&#10;\usepackage{amsmath}&#10;\pagestyle{empty}&#10;\begin{document}&#10;&#10;&#10;\noindent Implicitly multiply by&#10;\[&#10;J\left(1,\,4,\, c_{4},\, s_{4}\right)=\left[\begin{array}{cccc}&#10;-0.4537 &amp; 0 &amp; 0 &amp; 0.8911\\&#10;0 &amp; 1 &amp; 0 &amp; 0\\&#10;0 &amp; 0 &amp; 1 &amp; 0\\&#10;-0.8911 &amp; 0 &amp; 0 &amp; -0.4537&#10;\end{array}\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ORIGINALHEIGHT" val="783.75"/>
  <p:tag name="ORIGINALWIDTH" val="2478"/>
  <p:tag name="LATEXADDIN" val="\documentclass{article}&#10;\usepackage{amsmath}&#10;\pagestyle{empty}&#10;\begin{document}&#10;&#10;&#10;\begin{eqnarray*}&#10;\overline{A_{4}}=J\left(1,\,4,\, c_{4},\, s_{4}\right)\overline{A_{3}}=\\&#10;\left[\begin{array}{cccc}&#10;-10.0995 &amp; 1.2872 &amp; -0.2970 &amp; -0.2970\\&#10;0 &amp; -0.9701 &amp; 7.5186 &amp; 1.6977\\&#10;0 &amp; -1.0056 &amp; 1.2702 &amp; 3.3343\\&#10;0 &amp; -10.6954 &amp; -7.1951 &amp; -4.9912&#10;\end{array}\right]&#10;\end{eqnarray*}&#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ORIGINALHEIGHT" val="1084.5"/>
  <p:tag name="ORIGINALWIDTH" val="5087.25"/>
  <p:tag name="LATEXADDIN" val="\documentclass{article}&#10;\usepackage{amsmath}&#10;\pagestyle{empty}&#10;\begin{document}&#10;&#10;&#10;\noindent Form&#10;\[&#10;P=J\left(1,4,c_{4},s_{4}\right)J\left(1,3,c_{3},s_{3}\right)J\left(1,2,c_{2},s_{2}\right)=\left[\begin{array}{cccc}&#10;-0.0990 &amp; -0.3961 &amp; -0.1980 &amp; 0.8911\\&#10;-0.9701 &amp; 0.2425 &amp; 0 &amp; 0\\&#10;-0.1059 &amp; -0.4234 &amp; 0.8997 &amp; 0\\&#10;-0.1945 &amp; -0.7778 &amp; -0.3889 &amp; -0.4537&#10;\end{array}\right],&#10;\]&#10;and $PA=\overline{A_{4}}$.&#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0]&#10;\Function {givensparms} {$x_i$, $x_j$}&#10;\State&#10;\Comment {Input: value $x_i$ at index i and $x_j$ at index j &gt; i of a vector x.}&#10;\State&#10;\Comment {Output: the Givens parameters for x.}&#10;\State&#10;\If {$x_j$ = 0}&#10;\State&#10;c = 1&#10;\State&#10;s = 0&#10;\ElsIf {$\left|x_{j}\right|&gt;\left|x_{i}\right|$}&#10;\State&#10;t = $x_i$/$x_j$&#10;\State&#10;$s=\frac{1}{\sqrt{1+t^{2}}}$&#10;\State&#10;c = st&#10;\Else&#10;\State&#10;t = $x_j$/$x_i$&#10;\State&#10;$c=\frac{1}{\sqrt{1+t^{2}}}$&#10;\State&#10;s = ct;&#10;\EndIf&#10;\State&#10;return $\left[\begin{array}{cc} c, &amp; s\end{array}\right]$&#10;\EndFunction&#10;\end{algorithmic}&#10;\end{algorithm}&#10;&#10;\end{document}"/>
  <p:tag name="FILENAME" val="TP_tmp"/>
  <p:tag name="FORMAT" val="png16m"/>
  <p:tag name="RES" val="1200"/>
  <p:tag name="BLEND" val="0"/>
  <p:tag name="TRANSPARENT" val="1"/>
  <p:tag name="TBUG" val="1"/>
  <p:tag name="ALLOWFS" val="0"/>
  <p:tag name="ORIGWIDTH" val="345"/>
  <p:tag name="PICTUREFILESIZE" val="117517"/>
</p:tagLst>
</file>

<file path=ppt/tags/tag17.xml><?xml version="1.0" encoding="utf-8"?>
<p:tagLst xmlns:a="http://schemas.openxmlformats.org/drawingml/2006/main" xmlns:r="http://schemas.openxmlformats.org/officeDocument/2006/relationships" xmlns:p="http://schemas.openxmlformats.org/presentationml/2006/main">
  <p:tag name="ORIGINALHEIGHT" val="267.75"/>
  <p:tag name="ORIGINALWIDTH" val="4281"/>
  <p:tag name="LATEXADDIN" val="\documentclass{article}&#10;\usepackage{amsmath}&#10;\pagestyle{empty}&#10;\begin{document}&#10;&#10;\noindent \textbf{Definition} An $m\times n$ matrix $A=\left[a_{ij}\right]$ is upper triangular&#10;if $a_{ij}=0$ for $i&gt;j$. Another way of putting it is that all entries&#10;below $a_{ii}$ are 0.&#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ORIGINALHEIGHT" val="1022.25"/>
  <p:tag name="ORIGINALWIDTH" val="3704.25"/>
  <p:tag name="LATEXADDIN" val="\documentclass{article}&#10;\usepackage{amsmath}&#10;\pagestyle{empty}&#10;\begin{document}&#10;&#10;&#10;\noindent \textbf{Example:} The matrices $A$ and $B$ are upper triangular.&#10;&#10;$A=\left[\begin{array}{cccccc}&#10;1 &amp; -1 &amp; 7 &amp; 12 &amp; 1 &amp; 3\\&#10;0 &amp; 2 &amp; 8 &amp; 2 &amp; 4 &amp; 1\\&#10;0 &amp; 0 &amp; 3 &amp; -9 &amp; 10 &amp; 6\\&#10;0 &amp; 0 &amp; 0 &amp; 4 &amp; 2 &amp; 1\\&#10;0 &amp; 0 &amp; 0 &amp; 0 &amp; 5 &amp; 18&#10;\end{array}\right],\qquad B=\left[\begin{array}{cccc}&#10;1 &amp; 2 &amp; 6 &amp; -1\\&#10;0 &amp; 4 &amp; -2 &amp; 8\\&#10;0 &amp; 0 &amp; -1 &amp; -9\\&#10;0 &amp; 0 &amp; 0 &amp; -4\\&#10;0 &amp; 0 &amp; 0 &amp; 0\\&#10;0 &amp; 0 &amp; 0 &amp; 0&#10;\end{array}\right]$&#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0]&#10;\Function {givensqr} {A}&#10;\State&#10;\Comment {Computes the QR decomposition of A}&#10;\State&#10;\Comment {Input: $m\times n$ matrix A}&#10;\State&#10;\Comment {Output: $m\times n$ orthogonal matrix Q}&#10;\State&#10;\Comment {and $m\times n$ upper triangular matrix R}&#10;\State&#10;Q = I&#10;\State&#10;\For {i = 1:min(m-1,n)}&#10;\For {j = i+1:m}&#10;\State&#10;[c, s] = givensparms($a_{ii}$, $a_{ji}$)&#10;\State&#10;A = givensmul(A,i,j,c,s)&#10;\State&#10;Q = givensmul(Q,i,j,c,s)&#10;\EndFor&#10;\EndFor&#10;\State&#10;\State&#10;R = A;&#10;\State&#10;Q = $Q^{T}$&#10;\State&#10;return [Q, R]&#10;\EndFunction&#10;\end{algorithmic}&#10;\end{algorithm}&#10;&#10;\end{document}"/>
  <p:tag name="FILENAME" val="TP_tmp"/>
  <p:tag name="FORMAT" val="png16m"/>
  <p:tag name="RES" val="1200"/>
  <p:tag name="BLEND" val="0"/>
  <p:tag name="TRANSPARENT" val="1"/>
  <p:tag name="TBUG" val="1"/>
  <p:tag name="ALLOWFS" val="0"/>
  <p:tag name="ORIGWIDTH" val="345"/>
  <p:tag name="PICTUREFILESIZE" val="13853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noindent \textbf{Definition:} A matrix of the form indicated is a Givens matrix.&#10;The value $c$ is on the diagonal at indices $\left(i,\, i\right)$&#10;and $\left(j,\, j\right),\, i&lt;j$. The value $-s$ is at index $\left(j,\, i\right)$,&#10;and $s$ is at index $\left(i,\, j\right)$. The remaining diagonal&#10;entries are 1, and all off-diagonal elements at indices other than&#10;$\left(j,\, i\right)$ and $\left(i,\, j\right)$ are zero.&#10;\end{document}"/>
  <p:tag name="FILENAME" val="TP_tmp"/>
  <p:tag name="FORMAT" val="png16m"/>
  <p:tag name="RES" val="1200"/>
  <p:tag name="BLEND" val="0"/>
  <p:tag name="TRANSPARENT" val="0"/>
  <p:tag name="TBUG" val="0"/>
  <p:tag name="ALLOWFS" val="0"/>
  <p:tag name="ORIGWIDTH" val="345"/>
  <p:tag name="PICTUREFILESIZE" val="64024"/>
</p:tagLst>
</file>

<file path=ppt/tags/tag20.xml><?xml version="1.0" encoding="utf-8"?>
<p:tagLst xmlns:a="http://schemas.openxmlformats.org/drawingml/2006/main" xmlns:r="http://schemas.openxmlformats.org/officeDocument/2006/relationships" xmlns:p="http://schemas.openxmlformats.org/presentationml/2006/main">
  <p:tag name="ORIGINALHEIGHT" val="805.5"/>
  <p:tag name="ORIGINALWIDTH" val="4292.25"/>
  <p:tag name="LATEXADDIN" val="\documentclass{article}&#10;\usepackage{amssymb}&#10;\usepackage{amsmath}&#10;\pagestyle{empty}&#10;\begin{document}&#10;&#10;&#10;\noindent \textbf{Definition:} A \emph{Householder reflection} (or&#10;Householder transformation) $H_{u}$ is a transformation that takes&#10;a vector $u$ and reflects it about a plane in $\mathbb{R}^{n}$.&#10;The transformation has the form&#10;\[&#10;H_{u}=I-\frac{2uu^{T}}{u^{T}u},\, u\neq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ORIGINALHEIGHT" val="1062.75"/>
  <p:tag name="ORIGINALWIDTH" val="4287.75"/>
  <p:tag name="LATEXADDIN" val="\documentclass{article}&#10;\usepackage{amsmath}&#10;\pagestyle{empty}&#10;\begin{document}&#10;&#10;\noindent Let $\beta=\frac{2}{u^{T}u}=\frac{2}{\left\Vert u\right\Vert _{2}^{2}}$.&#10;Now, $H_{u}^{T}H_{u}=H_{u}H_{u}=\left(I-\beta uu^{T}\right)\left(I-\beta uu^{T}\right)$,&#10;since $H_{u}$ is symmetric.&#10;\begin{quotation}&#10;$\left(I-\beta uu^{T}\right)\left(I-\beta uu^{T}\right)=I-2\beta uu^{T}+\beta^{2}\left(uu^{T}uu^{T}\right)=I-2\beta uu^{T}+\beta^{2}\left\Vert u\right\Vert _{2}^{2}uu^{T}=I-2\left(\frac{2}{\left\Vert u\right\Vert _{2}^{2}}\right)uu^{T}+\left(\frac{2}{\left\Vert u\right\Vert _{2}^{2}}\right)^{2}\left\Vert u\right\Vert _{2}^{2}uu^{T}=I,$&#10;\end{quotation}&#10;so $H_{u}$ is orthogonal.&#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ORIGINALHEIGHT" val="4725.75"/>
  <p:tag name="ORIGINALWIDTH" val="4683"/>
  <p:tag name="LATEXADDIN" val="\documentclass{article}&#10;\usepackage{amsmath}&#10;\pagestyle{empty}&#10;\begin{document}&#10;&#10;\noindent \textbf{Example:} For $A=\left[\begin{array}{ccc}&#10;1 &amp; 2 &amp; 0\\&#10;-1 &amp; 4 &amp; 1\\&#10;-3 &amp; 1 &amp; 2&#10;\end{array}\right]$ ,&#10;find and apply a Householder reflection to zero-out entries $a_{21}$&#10;and $a_{31}$. Do this in four steps, retaining four decimal&#10;places.&#10;\begin{enumerate}&#10;\item \emph{Determine $x$.} The maximum element in magnitude in column&#10;1 is -3, so\\&#10; $x=\frac{1}{3}\left[\begin{array}{ccc}&#10;1 &amp; -1 &amp; -3\end{array}\right]=\left[\begin{array}{ccc}&#10;0.3333 &amp; -0.3333 &amp; -1.0000\end{array}\right]^{T}$.&#10;\item \emph{Compute }u. Let\\&#10;$u=x\pm\left\Vert x\right\Vert _{2}e_{1}=\left[\begin{array}{c}&#10;0.3333\\&#10;-0.3333\\&#10;-1.0000&#10;\end{array}\right]\pm\left\Vert \begin{array}{c}&#10;0.3333\\&#10;-0.3333\\&#10;-1.0000&#10;\end{array}\right\Vert \left[\begin{array}{c}&#10;1\\&#10;0\\&#10;0&#10;\end{array}\right]=$\\&#10;$\left[\begin{array}{c}&#10;0.3333\\&#10;-0.3333\\&#10;-1.0000&#10;\end{array}\right]\pm1.1055\left[\begin{array}{c}&#10;1\\&#10;0\\&#10;0&#10;\end{array}\right].$\\&#10;Choose the sign + because $x_{1}=0.3333\geq0$, and\\&#10;$u=\left[\begin{array}{c}&#10;0.3333\\&#10;-0.3333\\&#10;-1.0000&#10;\end{array}\right]+\left[\begin{array}{c}&#10;1.1055\\&#10;0\\&#10;0&#10;\end{array}\right]=\left[\begin{array}{c}&#10;1.4388\\&#10;-0.3333\\&#10;-1.0000&#10;\end{array}\right],\quad\beta=\frac{2}{u^{T}u}=0.6287.$&#10;\item \emph{The Householder reflection is}\\&#10;$H_{u}=\left[\begin{array}{ccc}&#10;1 &amp; 0 &amp; 0\\&#10;0 &amp; 1 &amp; 0\\&#10;0 &amp; 0 &amp; 1&#10;\end{array}\right]-\beta\left[\begin{array}{c}&#10;1.4388\\&#10;-0.3333\\&#10;-1.0000&#10;\end{array}\right]\left[\begin{array}{c}&#10;1.4388\\&#10;-0.3333\\&#10;-1.0000&#10;\end{array}\right]^{T}=$\\&#10;$\left[\begin{array}{ccc}&#10;-0.3015 &amp; 0.3015 &amp; 0.9045\\&#10;0.3015 &amp; 0.9301 &amp; -0.2095\\&#10;0.9045 &amp; -0.2095 &amp; 0.3713&#10;\end{array}\right].$&#10;\item \emph{Form}\\&#10;$H_{u}A=\left[\begin{array}{ccc}&#10;1 &amp; 2 &amp; 0\\&#10;-1 &amp; 4 &amp; 1\\&#10;-3 &amp; 1 &amp; 2&#10;\end{array}\right]-\beta uu^{T}\left[\begin{array}{ccc}&#10;1 &amp; 2 &amp; 0\\&#10;-1 &amp; 4 &amp; 1\\&#10;-3 &amp; 1 &amp; 2&#10;\end{array}\right]=\left[\begin{array}{ccc}&#10;-3.3166 &amp; 1.5076 &amp; 2.1106\\&#10;0.0000 &amp; 4.1141 &amp; 0.5111\\&#10;0.0000 &amp; 1.3422 &amp; 0.5332&#10;\end{array}\right].$&#10;\end{enumerate}&#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ORIGINALHEIGHT" val="1016.25"/>
  <p:tag name="ORIGINALWIDTH" val="3306.75"/>
  <p:tag name="LATEXADDIN" val="\documentclass{article}&#10;\usepackage{amsmath}&#10;\pagestyle{empty}&#10;\begin{document}&#10;&#10;&#10;\fbox{\begin{minipage}[t]{0.75\columnwidth}%&#10;Let $\beta=\frac{2}{u^{T}u}$.&#10;&#10;\[&#10;H_{u}v=\left(I-\beta uu^{T}\right)v=v-\beta u\left(u^{T}v\right)&#10;\]&#10;\[&#10;H_{u}A=\left(I-\beta uu^{T}\right)A=A-\beta uu^{T}A&#10;\]&#10;\[&#10;AH_{u}=A\left(I-\beta uu^{T}\right)=A-\beta Auu^{T}&#10;\]&#10;%&#10;\end{minipage}}&#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hzero1} {A}&#10;\State&#10;\Comment {Zero-out all elements $a_{21}\ldots a_{m1}$ in the}&#10;\State&#10;\Comment {$m\times n$ matrix A using a Householder reflection $H_u$}&#10;\State&#10;\Comment {[A u] - hzero1(A) returns u and a new matrix A implicitely}&#10;\State&#10;\Comment {premultiplied by the Householder matrix Hu.}&#10;\State&#10;\State&#10;x = A(:,1)&#10;\State&#10;colmax = $\max\left(\left[\begin{array}{ccccc} \left|x_{1}\right|, &amp; \left|x_{2}\right|, &amp; \ldots, &amp; \left|x_{m-1}\right|, &amp; \left|x_{m}\right|\end{array}\right]\right)$&#10;\State&#10;x = x/colmax&#10;\State&#10;colnorm = $\left\Vert x\right\Vert _{2}$&#10;\State&#10;u = x&#10;\If {$u_{1}\geq0$}&#10;\State&#10;$u_{1}=u_{1}+colnorm$&#10;\Else&#10;\State&#10;$u_{1}=u_{1}-colnorm$&#10;\EndIf&#10;\EndFunction&#10;\end{algorithmic}&#10;\end{algorithm}&#10;\end{document}"/>
  <p:tag name="FILENAME" val="TP_tmp"/>
  <p:tag name="FORMAT" val="png16m"/>
  <p:tag name="RES" val="1200"/>
  <p:tag name="BLEND" val="0"/>
  <p:tag name="TRANSPARENT" val="1"/>
  <p:tag name="TBUG" val="1"/>
  <p:tag name="ALLOWFS" val="0"/>
  <p:tag name="ORIGWIDTH" val="345"/>
  <p:tag name="PICTUREFILESIZE" val="12864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hzero1} {A}&#10;\State&#10;\Comment {implicitely form $H_{u}A$.}&#10;\State&#10;unorm = $\left\Vert u\right\Vert _{2}$&#10;\If {$unorm\neq0$}&#10;\State&#10;$\beta=2/unorm$&#10;\Else&#10;\State&#10;$\beta=0$&#10;\EndIf&#10;\State&#10;$A=A-\left(\beta u\right)\left(u^{T}A\right)$&#10;\State&#10;return $\left[\begin{array}{cc} A &amp; u\end{array}\right]$&#10;\EndFunction&#10;\end{algorithmic}&#10;\end{algorithm}&#10;\end{document}&#10;"/>
  <p:tag name="FILENAME" val="TP_tmp"/>
  <p:tag name="FORMAT" val="png16m"/>
  <p:tag name="RES" val="1200"/>
  <p:tag name="BLEND" val="0"/>
  <p:tag name="TRANSPARENT" val="1"/>
  <p:tag name="TBUG" val="1"/>
  <p:tag name="ALLOWFS" val="0"/>
  <p:tag name="ORIGWIDTH" val="345"/>
  <p:tag name="PICTUREFILESIZE" val="72944"/>
</p:tagLst>
</file>

<file path=ppt/tags/tag26.xml><?xml version="1.0" encoding="utf-8"?>
<p:tagLst xmlns:a="http://schemas.openxmlformats.org/drawingml/2006/main" xmlns:r="http://schemas.openxmlformats.org/officeDocument/2006/relationships" xmlns:p="http://schemas.openxmlformats.org/presentationml/2006/main">
  <p:tag name="ORIGINALHEIGHT" val="6125.25"/>
  <p:tag name="ORIGINALWIDTH" val="4345.5"/>
  <p:tag name="LATEXADDIN" val="\documentclass{article}&#10;\usepackage{amsmath}&#10;\pagestyle{empty}&#10;\begin{document}&#10;&#10;Let $A=\left[\begin{array}{ccccc}&#10;1 &amp; 5 &amp; -1 &amp; 8 &amp; 3\\&#10;-1 &amp; 4 &amp; 12 &amp; 6 &amp; -9\\&#10;0 &amp; 3 &amp; 16 &amp; -1 &amp; -6\\&#10;8 &amp; 1 &amp; 4 &amp; 9 &amp; -2\\&#10;1 &amp; 2 &amp; 7 &amp; 8 &amp; 0\\&#10;15 &amp; 22 &amp; 17 &amp; -1 &amp; 5\\&#10;23 &amp; -7 &amp; 1 &amp; 7 &amp; 9&#10;\end{array}\right]$. Zero-out elements below the entries at indices (1,1) and&#10;(2,2) to get&#10;\[&#10;H_{u_{2}}H_{u_{1}}A=\left[\begin{array}{ccccc}&#10;-1.2458 &amp; -6.2820 &amp; -10.6097 &amp; -7.9573 &amp; -9.7023\\&#10;0 &amp; -1.4375 &amp; -17.4780 &amp; 1.4939 &amp; 2.3462\\&#10;0 &amp; 0 &amp; 12.7841 &amp; -1.5443 &amp; -4.8219\\&#10;0 &amp; 0 &amp; 3.5983 &amp; 5.0658 &amp; -6.2295\\&#10;0 &amp; 0 &amp; 4.9398 &amp; 7.1680 &amp; 0.2076\\&#10;0 &amp; 0 &amp; -5.3266 &amp; -12.0282 &amp; 4.9730\\&#10;0 &amp; 0 &amp; 10.4307 &amp; -2.5192 &amp; -7.0378&#10;\end{array}\right]=A_{2}.&#10;\]&#10;Zero-out all the elements in column 3 below 12.7841.&#10;Start with&#10;\[&#10;x=\left[\begin{array}{c}&#10;12.7841\\&#10;3.5983\\&#10;4.9398\\&#10;-5.3266\\&#10;10.4307&#10;\end{array}\right]&#10;\]&#10;and execute the steps.&#10;&#10;\begin{eqnarray*}&#10; &amp;  &amp; x=x/12.7841=\left[\begin{array}{c}&#10;1.0000\\&#10;0.2815\\&#10;0.3864\\&#10;-0.4167\\&#10;0.8159&#10;\end{array}\right],\,\, u=x+\left\Vert x\right\Vert \left[\begin{array}{c}&#10;1\\&#10;0\\&#10;0\\&#10;0\\&#10;0&#10;\end{array}\right]=\left[\begin{array}{c}&#10;2.4380\\&#10;0.2815\\&#10;0.3864\\&#10;-0.4167\\&#10;0.8159&#10;\end{array}\right]\\&#10; &amp;  &amp; \beta=\frac{2}{u^{T}u}=0.2852,\,\, A_{3}\left(3:7,3:5\right)=A_{2}\left(3:7,3:5\right)-\beta uu^{T}A_{2}\left(3:7,3:5\right),\\&#10; &amp;  &amp; A_{3}=\left[\begin{array}{ccccc}&#10;-1.2458 &amp; -6.2820 &amp; -10.6097 &amp; -7.9573 &amp; -9.7023\\&#10;0 &amp; -1.4375 &amp; -17.4780 &amp; 1.4939 &amp; 2.3462\\&#10;0 &amp; 0 &amp; -1.4380 &amp; -3.8995 &amp; 9.9508\\&#10;0 &amp; 0 &amp; 0 &amp; 4.7939 &amp; -4.5240\\&#10;0 &amp; 0 &amp; 0 &amp; 6.7947 &amp; 2.5490\\&#10;0 &amp; 0 &amp; 0 &amp; -11.6257 &amp; 2.4483\\&#10;0 &amp; 0 &amp; 0 &amp; -3.3074 &amp; -2.0939&#10;\end{array}\right]\\&#10;\end{eqnarray*}&#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hqr} {A}&#10;\State&#10;\Comment {Compute the QR decomposition of matrix A using Householder reflections.}&#10;\State&#10;\Comment {Input: $m\times n$ matrix A. There are no restrictions on the values of m and n.}&#10;\State&#10;\Comment {Output: $m\times m$ matrix Q and $m\times n$ upper triangular matrix R}&#10;\State&#10;\Comment {such that A = QR.}&#10;\State&#10;R = A&#10;\State&#10;Q = I&#10;\State&#10;$k=\min\left(m-1,\, n\right)$&#10;\For {i = 1:k}&#10;\State&#10;$\left[\begin{array}{cc} R\left(i:m,\, i:n\right),\,&amp; u\end{array}\right]=hzero1\left(R\left(i:m,\, i:n\right)\right)$\State&#10;$Q\left(1:m,\,i:m\right)=Q\left(1:m,\, i:m\right)-\left(2/\left\Vert u\right\Vert _{2}^{2}\right)Q\left(1:m,\, i:m\right)\left(uu^{T}\right)$&#10;\EndFor&#10;\EndFunction&#10;\end{algorithmic}\end{algorithm}&#10;&#10;\end{document}"/>
  <p:tag name="FILENAME" val="TP_tmp"/>
  <p:tag name="FORMAT" val="png16m"/>
  <p:tag name="RES" val="1200"/>
  <p:tag name="BLEND" val="0"/>
  <p:tag name="TRANSPARENT" val="1"/>
  <p:tag name="TBUG" val="1"/>
  <p:tag name="ALLOWFS" val="0"/>
  <p:tag name="ORIGWIDTH" val="345"/>
  <p:tag name="PICTUREFILESIZE" val="12313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J\left(4,6,c,s\right)=\left[\begin{array}{cccccc}&#10;1 &amp; 0 &amp; 0 &amp; 0 &amp; 0 &amp; 0\\&#10;0 &amp; 1 &amp; 0 &amp; 0 &amp; 0 &amp; 0\\&#10;0 &amp; 0 &amp; 1 &amp; 0 &amp; 0 &amp; 0\\&#10;0 &amp; 0 &amp; 0 &amp; \cos\left(\frac{\pi}{6}\right) &amp; 0 &amp; \sin\left(\frac{\pi}{6}\right)\\&#10;0 &amp; 0 &amp; 0 &amp; 0 &amp; 1 &amp; 0\\&#10;0 &amp; 0 &amp; 0 &amp; -\sin\left(\frac{\pi}{6}\right) &amp; 0 &amp; \cos\left(\frac{\pi}{6}\right)\end{array}\right]$&#10;\end{document}"/>
  <p:tag name="FILENAME" val="TP_tmp"/>
  <p:tag name="FORMAT" val="png16m"/>
  <p:tag name="RES" val="1200"/>
  <p:tag name="BLEND" val="0"/>
  <p:tag name="TRANSPARENT" val="0"/>
  <p:tag name="TBUG" val="0"/>
  <p:tag name="ALLOWFS" val="0"/>
  <p:tag name="ORIGWIDTH" val="222"/>
  <p:tag name="PICTUREFILESIZE" val="35937"/>
</p:tagLst>
</file>

<file path=ppt/tags/tag4.xml><?xml version="1.0" encoding="utf-8"?>
<p:tagLst xmlns:a="http://schemas.openxmlformats.org/drawingml/2006/main" xmlns:r="http://schemas.openxmlformats.org/officeDocument/2006/relationships" xmlns:p="http://schemas.openxmlformats.org/presentationml/2006/main">
  <p:tag name="ORIGINALHEIGHT" val="4726.5"/>
  <p:tag name="ORIGINALWIDTH" val="4290.75"/>
  <p:tag name="LATEXADDIN" val="\documentclass{article}&#10;\usepackage{amsmath}&#10;\pagestyle{empty}&#10;\begin{document}&#10;&#10;&#10;\noindent \textbf{Example:} &#10;Suppose we want to zero-out component 2 of the the $3\times1$ vector&#10;$x=\left[\begin{array}{c}&#10;-1\\&#10;2\\&#10;3&#10;\end{array}\right]$.&#10;&#10;Choose $i=1,\,\, j=2$ and compute $c=\frac{-1}{\sqrt{5}}$, $s=\frac{2}{\sqrt{5}}$.&#10;The Givens rotation matrix is&#10;\[&#10;J\left(1,\,2,\, c,\, s\right)=\left[\begin{array}{ccc}&#10;c &amp; s &amp; 0\\&#10;-s &amp; c &amp; 0\\&#10;0 &amp; 0 &amp; 1&#10;\end{array}\right]=\left[\begin{array}{ccc}&#10;\frac{-1}{\sqrt{5}} &amp; \frac{2}{\sqrt{5}} &amp; 0\\&#10;-\frac{2}{\sqrt{5}} &amp; \frac{-1}{\sqrt{5}} &amp; 0\\&#10;0 &amp; 0 &amp; 1&#10;\end{array}\right].&#10;\]&#10;Now form the product $J\left(1,2,c,s\right)x$ to obtain&#10;\[&#10;\left[\begin{array}{ccc}&#10;-\frac{1}{\sqrt{5}} &amp; \frac{2}{\sqrt{5}} &amp; 0\\&#10;-\frac{2}{\sqrt{5}} &amp; -\frac{1}{\sqrt{5}} &amp; 0\\&#10;0 &amp; 0 &amp; 1&#10;\end{array}\right]\left[\begin{array}{c}&#10;-1\\&#10;2\\&#10;3&#10;\end{array}\right]=\left[\begin{array}{c}&#10;\sqrt{5}\\&#10;0\\&#10;3&#10;\end{array}\right].&#10;\]&#10;Here is a more complex example.\\&#10;&#10;\noindent Zero-out component 3 of the $4\times1$ vector $x=\left[\begin{array}{cccc}&#10;3 &amp; -7 &amp; -1 &amp; 5\end{array}\right]^{T}$. Choose $i=1,\,\, j=3$, and then &#10;\[&#10;c=\frac{3}{\sqrt{10}},\, s=\frac{-1}{\sqrt{10}},&#10;\]&#10;and form&#10;\[&#10;J\left(1,3,c,s\right)x=\left[\begin{array}{cccc}&#10;\frac{3}{\sqrt{10}} &amp; 0 &amp; \frac{-1}{\sqrt{10}} &amp; 0\\&#10;0 &amp; 1 &amp; 0 &amp; 0\\&#10;\frac{1}{\sqrt{10}} &amp; 0 &amp; \frac{3}{\sqrt{10}} &amp; 0\\&#10;0 &amp; 0 &amp; 0 &amp; 1&#10;\end{array}\right]\left[\begin{array}{c}&#10;3\\&#10;-7\\&#10;-1\\&#10;5&#10;\end{array}\right]=\left[\begin{array}{c}&#10;\sqrt{10}\\&#10;-7\\&#10;0\\&#10;5&#10;\end{array}\right].&#10;\]&#10;\noindent It is necessary to choose $i&lt;j$, and any index $i&lt;j$ can be used.&#10;Choose $i=2$ and $j=3$, form $J\left(2,3,c,s\right)$, and $J\left(2,3,c,s\right)x$ zeros-out $x_{3}$&#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ORIGINALHEIGHT" val="1773.75"/>
  <p:tag name="ORIGINALWIDTH" val="4286.25"/>
  <p:tag name="LATEXADDIN" val="\documentclass{article}&#10;\usepackage{amsmath}&#10;\pagestyle{empty}&#10;\begin{document}&#10;&#10;Let $x=\left[\begin{array}{c}&#10;5\\&#10;-1\\&#10;3&#10;\end{array}\right]$ and zero-out the second and third components of $x$ using Givens&#10;rotations.&#10;\begin{eqnarray*}&#10;\overline{x_{2}}=J\left(1,2,c_{2},s_{2}\right)x=\left[\begin{array}{ccc}&#10;\frac{5}{\sqrt{26}} &amp; -\frac{1}{\sqrt{26}} &amp; 0\\&#10;\frac{1}{\sqrt{26}} &amp; \frac{5}{\sqrt{26}} &amp; 0\\&#10;0 &amp; 0 &amp; 1&#10;\end{array}\right]\left[\begin{array}{c}&#10;5\\&#10;-1\\&#10;3&#10;\end{array}\right]=\left[\begin{array}{c}&#10;\sqrt{26}\\&#10;0\\&#10;3&#10;\end{array}\right],\\&#10;\overline{x_{3}}=J\left(1,3,c_{3},s_{3}\right)\overline{x_{2}}=\left[\begin{array}{ccc}&#10;\frac{\sqrt{26}}{\sqrt{35}} &amp; 0 &amp; \frac{3}{\sqrt{35}}\\&#10;0 &amp; 1 &amp; 0\\&#10;-\frac{3}{\sqrt{35}} &amp; 0 &amp; \frac{\sqrt{26}}{\sqrt{35}}&#10;\end{array}\right]\left[\begin{array}{c}&#10;\sqrt{26}\\&#10;0\\&#10;3&#10;\end{array}\right]=\left[\begin{array}{c}&#10;\sqrt{35}\\&#10;0\\&#10;0&#10;\end{array}\right]&#10;\end{eqnarray*}&#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0]&#10;\Function {givensmul} {A,i,j,c,s}&#10;\State&#10;\Comment {Multiplication by a Givens matrix.}&#10;\State&#10;\Comment {Input: An $m\times n$  matrix A, matrix indices i, j,}&#10;\State&#10;\Comment {and Givens parameters c, s.}&#10;\State&#10;\Comment {Output: The $m\times n$ matrix J(i,j,c,s)A.}&#10;\State&#10;a = A(i,:)&#10;\State&#10;b = A(j,:)&#10;\State&#10;A(i,:) = ca + sb&#10;\State&#10;A(:,j) = -sa + cb&#10;\EndFunction&#10;\end{algorithmic}\end{algorithm}&#10;&#10;\end{document}"/>
  <p:tag name="FILENAME" val="TP_tmp"/>
  <p:tag name="FORMAT" val="png16m"/>
  <p:tag name="RES" val="1200"/>
  <p:tag name="BLEND" val="0"/>
  <p:tag name="TRANSPARENT" val="1"/>
  <p:tag name="TBUG" val="1"/>
  <p:tag name="ALLOWFS" val="0"/>
  <p:tag name="ORIGWIDTH" val="345"/>
  <p:tag name="PICTUREFILESIZE" val="87884"/>
</p:tagLst>
</file>

<file path=ppt/tags/tag7.xml><?xml version="1.0" encoding="utf-8"?>
<p:tagLst xmlns:a="http://schemas.openxmlformats.org/drawingml/2006/main" xmlns:r="http://schemas.openxmlformats.org/officeDocument/2006/relationships" xmlns:p="http://schemas.openxmlformats.org/presentationml/2006/main">
  <p:tag name="ORIGINALHEIGHT" val="1524.75"/>
  <p:tag name="ORIGINALWIDTH" val="7230.75"/>
  <p:tag name="LATEXADDIN" val="\documentclass{article}&#10;\usepackage{amsmath}&#10;\pagestyle{empty}&#10;\begin{document}&#10;&#10;&#10;\begin{tabular}{c|ccccccc|c|ccccccc|c|ccccccc|}&#10;\multicolumn{1}{c}{} &amp;  &amp;  &amp; {\scriptsize{}i} &amp;  &amp; {\scriptsize{}j} &amp;  &amp; \multicolumn{1}{c}{} &amp; \multicolumn{1}{c}{} &amp;  &amp;  &amp; {\scriptsize{}i} &amp;  &amp; {\scriptsize{}j} &amp;  &amp; \multicolumn{1}{c}{} &amp; \multicolumn{1}{c}{} &amp;  &amp;  &amp; {\scriptsize{}i} &amp;  &amp; {\scriptsize{}j} &amp;  &amp; \multicolumn{1}{c}{}\tabularnewline&#10;\cline{2-8} \cline{10-16} \cline{18-24} &#10; &amp; {\scriptsize{}1} &amp;  &amp; {\scriptsize{}0} &amp; {\scriptsize{}$\ldots$} &amp; {\scriptsize{}$\ldots$} &amp; {\scriptsize{}$\ldots$} &amp; {\scriptsize{}0} &amp;  &amp; {\scriptsize{}$a_{11}$} &amp;  &amp; {\small{}$a_{1i}$} &amp; {\scriptsize{}$\ldots$} &amp; {\scriptsize{}$\ldots$} &amp; {\scriptsize{}$\ldots$} &amp; {\scriptsize{}$a_{1n}$} &amp;  &amp; {\scriptsize{}$a_{11}$} &amp; {\scriptsize{}$\ldots$} &amp; {\scriptsize{}a$_{i1}$} &amp; {\scriptsize{}$\ldots$} &amp; {\scriptsize{}$a_{1j}$} &amp; {\scriptsize{}$\ldots$} &amp; {\scriptsize{}$a{}_{1n}$}\tabularnewline&#10; &amp; {\scriptsize{}$\vdots$} &amp; {\scriptsize{}$\ddots$} &amp;  &amp; {\scriptsize{}$\ldots$} &amp;  &amp;  &amp; {\scriptsize{}$\vdots$} &amp;  &amp; {\scriptsize{}$\vdots$} &amp; {\scriptsize{}$\ddots$} &amp; $\vdots$ &amp; {\scriptsize{}$\ldots$} &amp; {\scriptsize{}$\ldots$} &amp; {\scriptsize{}$\ldots$} &amp; {\scriptsize{}$\vdots$} &amp;  &amp; {\scriptsize{}$\vdots$} &amp;  &amp;  &amp;  &amp;  &amp;  &amp; \tabularnewline&#10;{\scriptsize{}i} &amp;  &amp;  &amp; {\scriptsize{}c} &amp; {\scriptsize{}$\ldots$} &amp; {\scriptsize{}s} &amp;  &amp; {\scriptsize{}0} &amp; {\scriptsize{}i} &amp; $a_{i1}$ &amp;  &amp; {\scriptsize{}$a_{ii}$} &amp;  &amp; {\scriptsize{}$a_{ij}$} &amp; {\scriptsize{}$\ldots$} &amp; $a_{in}$ &amp; {\scriptsize{}i} &amp; {\scriptsize{}$\overline{a_{i1}}$} &amp; {\scriptsize{}$\ldots$} &amp; {\scriptsize{}X} &amp; {\scriptsize{}$\ldots$} &amp; {\scriptsize{}X} &amp; {\scriptsize{}$\ldots$} &amp; {\scriptsize{}$\overline{a_{in}}$}\tabularnewline&#10; &amp; {\scriptsize{}$\vdots$} &amp;  &amp;  &amp; {\scriptsize{}$\ddots$} &amp;  &amp;  &amp;  &amp;  &amp; {\scriptsize{}$\vdots$} &amp;  &amp; $\vdots$ &amp; {\scriptsize{}$\ddots$} &amp;  &amp;  &amp;  &amp; {\scriptsize{}=} &amp; {\scriptsize{}$\vdots$} &amp;  &amp; {\scriptsize{}$\vdots$} &amp; {\scriptsize{}$\ddots$} &amp; {\scriptsize{}$\vdots$} &amp;  &amp; {\scriptsize{}$\vdots$}\tabularnewline&#10;{\scriptsize{}j} &amp;  &amp;  &amp; {\scriptsize{}-s} &amp;  &amp; {\scriptsize{}c} &amp;  &amp; {\scriptsize{}0} &amp; {\scriptsize{}j} &amp; $a_{j1}$ &amp;  &amp; {\scriptsize{}$a_{ji}$} &amp;  &amp; {\scriptsize{}$a_{jj}$} &amp; {\scriptsize{}$\ldots$} &amp; $a_{jn}$ &amp; {\scriptsize{}j} &amp; {\scriptsize{}$\overline{a_{j1}}$} &amp;  &amp; {\scriptsize{}0} &amp; {\scriptsize{}$\ldots$} &amp; {\scriptsize{}X} &amp; {\scriptsize{}$\ldots$} &amp; {\scriptsize{}$\overline{a_{jn}}$}\tabularnewline&#10; &amp; {\scriptsize{}$\vdots$} &amp;  &amp;  &amp;  &amp;  &amp;  &amp; {\scriptsize{}$\vdots$} &amp;  &amp; {\scriptsize{}$\vdots$} &amp;  &amp; $\vdots$ &amp;  &amp;  &amp; {\scriptsize{}$\ddots$} &amp;  &amp;  &amp; {\scriptsize{}$\vdots$} &amp;  &amp; {\scriptsize{}$\vdots$} &amp;  &amp;  &amp;  &amp; {\scriptsize{}$\vdots$}\tabularnewline&#10; &amp; {\scriptsize{}$0$} &amp;  &amp;  &amp;  &amp;  &amp;  &amp; {\scriptsize{}1} &amp;  &amp; {\scriptsize{}$a_{m1}$} &amp;  &amp; {\small{}$a_{mi}$} &amp;  &amp;  &amp;  &amp; {\scriptsize{}$a_{mn}$} &amp;  &amp; {\scriptsize{}$a_{m1}$} &amp; {\scriptsize{}$\ldots$} &amp; {\scriptsize{}$a_{mi}$} &amp; {\scriptsize{}$\ldots$} &amp; {\scriptsize{}$a_{mj}$} &amp; {\scriptsize{}$\ldots$} &amp; {\scriptsize{}$a_{mn}$}\tabularnewline&#10;\cline{2-8} \cline{10-16} \cline{18-24} &#10;\multicolumn{1}{c}{} &amp;  &amp;  &amp;  &amp; {\scriptsize{}$J\left(i,j,c,s\right)^{m\times m}$} &amp;  &amp;  &amp; \multicolumn{1}{c}{} &amp; \multicolumn{1}{c}{} &amp;  &amp;  &amp;  &amp; $A^{m\times n}$ &amp;  &amp;  &amp; \multicolumn{1}{c}{} &amp; \multicolumn{1}{c}{} &amp;  &amp;  &amp;  &amp;  &amp;  &amp;  &amp; \multicolumn{1}{c}{}\tabularnewline&#10;\end{tabular}&#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ORIGINALHEIGHT" val="597.75"/>
  <p:tag name="ORIGINALWIDTH" val="2280"/>
  <p:tag name="LATEXADDIN" val="\documentclass{article}&#10;\usepackage{amsmath}&#10;\pagestyle{empty}&#10;\begin{document}&#10;&#10;\noindent \textbf{Example:} Let $A=\left[\begin{array}{cccc}&#10;1 &amp; 3 &amp; -6 &amp; -1\\&#10;4 &amp; 8 &amp; 7 &amp; 3\\&#10;2 &amp; 3 &amp; 4 &amp; 5\\&#10;-9 &amp; 6 &amp; 3 &amp; 2&#10;\end{array}\right]$&#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ORIGINALHEIGHT" val="864"/>
  <p:tag name="ORIGINALWIDTH" val="4221.75"/>
  <p:tag name="LATEXADDIN" val="\documentclass{article}&#10;\usepackage{amsmath}&#10;\pagestyle{empty}&#10;\begin{document}&#10;&#10;&#10;\noindent Zero-out all entries in column 1 below $a_{11}$. To form $\overline{A_{2}}$,&#10;implictly multiply by&#10;\[&#10;J\left(1,\,2,\, c_{2},\, s_{2}\right)=\left[\begin{array}{cccc}&#10;0.2425 &amp; 0.9701 &amp; 0 &amp; 0\\&#10;-0.9701 &amp; 0.2425 &amp; 0 &amp; 0\\&#10;0 &amp; 0 &amp; 1 &amp; 0\\&#10;0 &amp; 0 &amp; 0 &amp; 1&#10;\end{array}\right].&#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1432</TotalTime>
  <Words>1474</Words>
  <Application>Microsoft Office PowerPoint</Application>
  <PresentationFormat>On-screen Show (4:3)</PresentationFormat>
  <Paragraphs>169</Paragraphs>
  <Slides>47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Arial</vt:lpstr>
      <vt:lpstr>Calibri</vt:lpstr>
      <vt:lpstr>Cambria Math</vt:lpstr>
      <vt:lpstr>Courier New</vt:lpstr>
      <vt:lpstr>Mathematica1</vt:lpstr>
      <vt:lpstr>Office Theme</vt:lpstr>
      <vt:lpstr>Equation</vt:lpstr>
      <vt:lpstr>Introduction</vt:lpstr>
      <vt:lpstr>Introduction</vt:lpstr>
      <vt:lpstr>Example 1</vt:lpstr>
      <vt:lpstr>The Givens QR Decomposition</vt:lpstr>
      <vt:lpstr>Givens Idea</vt:lpstr>
      <vt:lpstr>Form of a Givens Matrix</vt:lpstr>
      <vt:lpstr>Example of a Givens Matrix</vt:lpstr>
      <vt:lpstr>A Givens Matrix is a Rotation Matrix</vt:lpstr>
      <vt:lpstr>Zeroing a Particular Entry in a Vector using a Givens Rotation</vt:lpstr>
      <vt:lpstr>Zeroing a Particular Entry in a Vector using a Givens Rotation</vt:lpstr>
      <vt:lpstr>Zeroing a Particular Entry in a Vector using a Givens Rotation</vt:lpstr>
      <vt:lpstr>Zeroing a Particular Entry in a Vector using a Givens Rotation</vt:lpstr>
      <vt:lpstr>Example 2</vt:lpstr>
      <vt:lpstr>Example of a More General Givens Rotation</vt:lpstr>
      <vt:lpstr>Creating a Sequence of Zeros in a Vector Using Givens Rotations </vt:lpstr>
      <vt:lpstr>Example 3</vt:lpstr>
      <vt:lpstr>Product of a Givens Matrix with a General Matrix</vt:lpstr>
      <vt:lpstr>Product of a Givens Matrix with a General Matrix</vt:lpstr>
      <vt:lpstr>Product of a Givens Matrix with a General Matrix</vt:lpstr>
      <vt:lpstr>Zeroing-out Column Entries in a Matrix Using Givens Rotations </vt:lpstr>
      <vt:lpstr>Zeroing-out Column Entries in a Matrix Using Givens Rotations </vt:lpstr>
      <vt:lpstr>Example 4</vt:lpstr>
      <vt:lpstr>Example 4</vt:lpstr>
      <vt:lpstr>Example 4</vt:lpstr>
      <vt:lpstr>Accuracy Improvement </vt:lpstr>
      <vt:lpstr>Computing the Givens Parameters </vt:lpstr>
      <vt:lpstr>General Definition of an Upper Triangular Matrix</vt:lpstr>
      <vt:lpstr>The Givens Algorithm for the QR Decomposition</vt:lpstr>
      <vt:lpstr>Givens QR Decomposition </vt:lpstr>
      <vt:lpstr>Example 5</vt:lpstr>
      <vt:lpstr>Householder Reflections</vt:lpstr>
      <vt:lpstr>Householder Reflections</vt:lpstr>
      <vt:lpstr>Householder Reflections</vt:lpstr>
      <vt:lpstr>Householder Reflections  Properties</vt:lpstr>
      <vt:lpstr>Matrix Column Zeroing Using Householder Reflections</vt:lpstr>
      <vt:lpstr>Matrix Column Zeroing Using Householder Reflections</vt:lpstr>
      <vt:lpstr>Example 6</vt:lpstr>
      <vt:lpstr>Implicit Computation with Householder Reflections</vt:lpstr>
      <vt:lpstr>Implicit Computation with Householder Reflections</vt:lpstr>
      <vt:lpstr>Zero Out 1st Column Matrix Entries using a Householder Reflection </vt:lpstr>
      <vt:lpstr>Zero Out 1st Column Matrix Entries using a Householder Reflection</vt:lpstr>
      <vt:lpstr>Computing the QR Decomposition Using Householder Reflections</vt:lpstr>
      <vt:lpstr>Computing the QR Decomposition Using Householder Reflections</vt:lpstr>
      <vt:lpstr>Computing the QR Decomposition Using Householder Reflections</vt:lpstr>
      <vt:lpstr>Example 7</vt:lpstr>
      <vt:lpstr>Algorithm hqr </vt:lpstr>
      <vt:lpstr>Example 8</vt:lpstr>
    </vt:vector>
  </TitlesOfParts>
  <Company>University of the Pacific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William Ford</dc:creator>
  <cp:lastModifiedBy>William Ford</cp:lastModifiedBy>
  <cp:revision>67</cp:revision>
  <dcterms:created xsi:type="dcterms:W3CDTF">2014-11-04T00:51:07Z</dcterms:created>
  <dcterms:modified xsi:type="dcterms:W3CDTF">2014-11-12T02:05:29Z</dcterms:modified>
</cp:coreProperties>
</file>